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8" r:id="rId5"/>
    <p:sldId id="279" r:id="rId6"/>
    <p:sldId id="262" r:id="rId7"/>
    <p:sldId id="263" r:id="rId8"/>
    <p:sldId id="259" r:id="rId9"/>
    <p:sldId id="264" r:id="rId10"/>
    <p:sldId id="281" r:id="rId11"/>
    <p:sldId id="282" r:id="rId12"/>
    <p:sldId id="280" r:id="rId13"/>
    <p:sldId id="289" r:id="rId14"/>
    <p:sldId id="290" r:id="rId15"/>
    <p:sldId id="260" r:id="rId16"/>
    <p:sldId id="287" r:id="rId17"/>
    <p:sldId id="291" r:id="rId18"/>
    <p:sldId id="292" r:id="rId19"/>
    <p:sldId id="265" r:id="rId20"/>
    <p:sldId id="269" r:id="rId21"/>
    <p:sldId id="266" r:id="rId22"/>
    <p:sldId id="267" r:id="rId23"/>
    <p:sldId id="268" r:id="rId24"/>
    <p:sldId id="270" r:id="rId25"/>
    <p:sldId id="272" r:id="rId26"/>
    <p:sldId id="273" r:id="rId27"/>
    <p:sldId id="277" r:id="rId28"/>
    <p:sldId id="274" r:id="rId29"/>
    <p:sldId id="275" r:id="rId30"/>
    <p:sldId id="27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1"/>
    <a:srgbClr val="DEDEDE"/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4186" autoAdjust="0"/>
  </p:normalViewPr>
  <p:slideViewPr>
    <p:cSldViewPr snapToGrid="0">
      <p:cViewPr varScale="1">
        <p:scale>
          <a:sx n="81" d="100"/>
          <a:sy n="81" d="100"/>
        </p:scale>
        <p:origin x="1176" y="5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BE3E1-24C2-4C41-A63A-1A30C1A7293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0FC47-534C-4FF7-B45B-7042E2AE5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7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20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5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73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4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5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95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37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94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40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3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4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97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95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21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5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33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04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34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20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71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9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1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7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2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9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7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4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FC47-534C-4FF7-B45B-7042E2AE51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2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3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1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3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9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6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9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3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4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3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6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E5DAD-30AC-435A-B324-B4643F68C6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3CBA-92E8-4A5D-869E-46A2D3F7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12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6.png"/><Relationship Id="rId3" Type="http://schemas.openxmlformats.org/officeDocument/2006/relationships/image" Target="../media/image57.png"/><Relationship Id="rId7" Type="http://schemas.openxmlformats.org/officeDocument/2006/relationships/image" Target="../media/image50.png"/><Relationship Id="rId12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0.png"/><Relationship Id="rId3" Type="http://schemas.openxmlformats.org/officeDocument/2006/relationships/image" Target="../media/image57.png"/><Relationship Id="rId7" Type="http://schemas.openxmlformats.org/officeDocument/2006/relationships/image" Target="../media/image50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5" Type="http://schemas.openxmlformats.org/officeDocument/2006/relationships/image" Target="../media/image3.emf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8.png"/><Relationship Id="rId1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640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00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79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780.png"/><Relationship Id="rId5" Type="http://schemas.openxmlformats.org/officeDocument/2006/relationships/image" Target="../media/image75.png"/><Relationship Id="rId15" Type="http://schemas.openxmlformats.org/officeDocument/2006/relationships/image" Target="../media/image82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0.png"/><Relationship Id="rId11" Type="http://schemas.openxmlformats.org/officeDocument/2006/relationships/image" Target="../media/image500.pn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3" Type="http://schemas.openxmlformats.org/officeDocument/2006/relationships/image" Target="../media/image9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100.png"/><Relationship Id="rId9" Type="http://schemas.openxmlformats.org/officeDocument/2006/relationships/image" Target="../media/image16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0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50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2561" y="79131"/>
            <a:ext cx="11597053" cy="60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985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+mj-lt"/>
              </a:rPr>
              <a:t>Лекция №2.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Технологии повышения эффективности радиоинтерфейса </a:t>
            </a:r>
            <a:r>
              <a:rPr lang="en-US" sz="2400" b="1" dirty="0">
                <a:latin typeface="+mj-lt"/>
              </a:rPr>
              <a:t>NR</a:t>
            </a:r>
            <a:endParaRPr lang="ru-RU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584" y="970086"/>
            <a:ext cx="1035733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latin typeface="+mj-lt"/>
              </a:rPr>
              <a:t>Линия связи с множественными входами и выходами (</a:t>
            </a:r>
            <a:r>
              <a:rPr lang="en-US" sz="2000" b="1" dirty="0">
                <a:latin typeface="+mj-lt"/>
              </a:rPr>
              <a:t>MIMO</a:t>
            </a:r>
            <a:r>
              <a:rPr lang="ru-RU" sz="2000" b="1" dirty="0">
                <a:latin typeface="+mj-lt"/>
              </a:rPr>
              <a:t>)</a:t>
            </a:r>
            <a:endParaRPr lang="en-US" sz="2000" b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виды систем и основные понятия (</a:t>
            </a:r>
            <a:r>
              <a:rPr lang="en-US" dirty="0">
                <a:latin typeface="+mj-lt"/>
              </a:rPr>
              <a:t>MIMO, MISO, SIMO, MU-MIMO)</a:t>
            </a:r>
            <a:endParaRPr lang="ru-RU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алгоритмы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работы </a:t>
            </a:r>
            <a:r>
              <a:rPr lang="en-US" dirty="0">
                <a:latin typeface="+mj-lt"/>
              </a:rPr>
              <a:t>(TxD, RxD, SM)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матрицы преобразования в цифровом тракте </a:t>
            </a:r>
            <a:r>
              <a:rPr lang="en-US" dirty="0">
                <a:latin typeface="+mj-lt"/>
              </a:rPr>
              <a:t>NR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цифровой тракт обработки сигналов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3D </a:t>
            </a:r>
            <a:r>
              <a:rPr lang="ru-RU" dirty="0">
                <a:latin typeface="+mj-lt"/>
              </a:rPr>
              <a:t>управление диаграммой направленности излучения антенной системы</a:t>
            </a:r>
            <a:r>
              <a:rPr lang="en-US" dirty="0">
                <a:latin typeface="+mj-lt"/>
              </a:rPr>
              <a:t> (FD-MIMO)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latin typeface="+mj-lt"/>
              </a:rPr>
              <a:t>Агрегация частот (</a:t>
            </a:r>
            <a:r>
              <a:rPr lang="en-US" sz="2000" b="1" dirty="0">
                <a:latin typeface="+mj-lt"/>
              </a:rPr>
              <a:t>CA</a:t>
            </a:r>
            <a:r>
              <a:rPr lang="ru-RU" sz="2000" b="1" dirty="0">
                <a:latin typeface="+mj-lt"/>
              </a:rPr>
              <a:t>)</a:t>
            </a:r>
            <a:endParaRPr lang="en-US" sz="2000" b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принцип агрегации частот, типы сот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режимы </a:t>
            </a:r>
            <a:r>
              <a:rPr lang="en-US" dirty="0">
                <a:latin typeface="+mj-lt"/>
              </a:rPr>
              <a:t>CA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latin typeface="+mj-lt"/>
              </a:rPr>
              <a:t>Подключение абонентского терминала к двум базовым станциям </a:t>
            </a:r>
            <a:r>
              <a:rPr lang="en-US" sz="2000" b="1" dirty="0">
                <a:latin typeface="+mj-lt"/>
              </a:rPr>
              <a:t>DC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принцип двойного подключения </a:t>
            </a:r>
            <a:r>
              <a:rPr lang="en-US" dirty="0">
                <a:latin typeface="+mj-lt"/>
              </a:rPr>
              <a:t>DC</a:t>
            </a:r>
            <a:endParaRPr lang="ru-RU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виды двойного подключения (</a:t>
            </a:r>
            <a:r>
              <a:rPr lang="en-US" dirty="0">
                <a:latin typeface="+mj-lt"/>
              </a:rPr>
              <a:t>DC, MR-DC)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latin typeface="+mj-lt"/>
              </a:rPr>
              <a:t>Компенсация дисбаланса линий </a:t>
            </a:r>
            <a:r>
              <a:rPr lang="en-US" sz="2000" b="1" dirty="0">
                <a:latin typeface="+mj-lt"/>
              </a:rPr>
              <a:t>UL/DL (Decoupling)</a:t>
            </a:r>
            <a:endParaRPr lang="ru-RU" sz="2000" b="1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дополнительные частотные диапазонов </a:t>
            </a:r>
            <a:r>
              <a:rPr lang="en-US" dirty="0">
                <a:latin typeface="+mj-lt"/>
              </a:rPr>
              <a:t>NR SUL</a:t>
            </a:r>
            <a:endParaRPr lang="ru-RU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двойное подключение </a:t>
            </a:r>
            <a:r>
              <a:rPr lang="en-US" dirty="0">
                <a:latin typeface="+mj-lt"/>
              </a:rPr>
              <a:t>DC, MR-DC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ru-RU" sz="10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latin typeface="+mj-lt"/>
              </a:rPr>
              <a:t>Оценка пиковых скоростей радиоинтерфейса </a:t>
            </a:r>
            <a:r>
              <a:rPr lang="en-US" sz="2000" b="1" dirty="0">
                <a:latin typeface="+mj-lt"/>
              </a:rPr>
              <a:t>NR</a:t>
            </a:r>
            <a:endParaRPr lang="en-US" sz="2000" dirty="0">
              <a:latin typeface="+mj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476098" y="6141728"/>
            <a:ext cx="393516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4B9F4-C538-48DA-8A40-E895FAAF03A3}"/>
              </a:ext>
            </a:extLst>
          </p:cNvPr>
          <p:cNvSpPr txBox="1"/>
          <p:nvPr/>
        </p:nvSpPr>
        <p:spPr>
          <a:xfrm>
            <a:off x="4416566" y="6363462"/>
            <a:ext cx="335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к.т.н. Терентьев С.В. МГУ, 2020 г.</a:t>
            </a:r>
          </a:p>
        </p:txBody>
      </p:sp>
    </p:spTree>
    <p:extLst>
      <p:ext uri="{BB962C8B-B14F-4D97-AF65-F5344CB8AC3E}">
        <p14:creationId xmlns:p14="http://schemas.microsoft.com/office/powerpoint/2010/main" val="388406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9834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Пространственно разнесенный прием – выборочное сложение </a:t>
            </a:r>
            <a:r>
              <a:rPr lang="en-US" sz="2000" b="1" dirty="0">
                <a:latin typeface="+mj-lt"/>
              </a:rPr>
              <a:t>SC (Selection Combining)</a:t>
            </a:r>
            <a:r>
              <a:rPr lang="ru-RU" sz="2000" b="1" dirty="0">
                <a:latin typeface="+mj-lt"/>
              </a:rPr>
              <a:t>.</a:t>
            </a: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953124" y="1725745"/>
            <a:ext cx="133350" cy="104775"/>
          </a:xfrm>
          <a:prstGeom prst="triangle">
            <a:avLst/>
          </a:prstGeom>
          <a:solidFill>
            <a:srgbClr val="DEDE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46731" y="1284809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ПРД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Прямая соединительная линия 2"/>
          <p:cNvCxnSpPr>
            <a:stCxn id="17" idx="0"/>
            <a:endCxn id="18" idx="2"/>
          </p:cNvCxnSpPr>
          <p:nvPr/>
        </p:nvCxnSpPr>
        <p:spPr>
          <a:xfrm flipV="1">
            <a:off x="6019799" y="1654087"/>
            <a:ext cx="1" cy="71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419481" y="3228975"/>
            <a:ext cx="1066794" cy="521766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Оценка канала 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2854324" y="2627445"/>
            <a:ext cx="133350" cy="104775"/>
          </a:xfrm>
          <a:prstGeom prst="triangle">
            <a:avLst/>
          </a:prstGeom>
          <a:solidFill>
            <a:srgbClr val="DEDE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Соединительная линия уступом 19"/>
          <p:cNvCxnSpPr>
            <a:endCxn id="29" idx="1"/>
          </p:cNvCxnSpPr>
          <p:nvPr/>
        </p:nvCxnSpPr>
        <p:spPr>
          <a:xfrm rot="16200000" flipH="1">
            <a:off x="2791421" y="2861797"/>
            <a:ext cx="757637" cy="49848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091815" y="1884045"/>
            <a:ext cx="2804160" cy="743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486402" y="3671677"/>
            <a:ext cx="1066794" cy="521766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Соединительная линия уступом 36"/>
          <p:cNvCxnSpPr>
            <a:stCxn id="29" idx="2"/>
            <a:endCxn id="36" idx="1"/>
          </p:cNvCxnSpPr>
          <p:nvPr/>
        </p:nvCxnSpPr>
        <p:spPr>
          <a:xfrm rot="16200000" flipH="1">
            <a:off x="4628731" y="3074888"/>
            <a:ext cx="181819" cy="1533524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493542" y="3251825"/>
            <a:ext cx="10944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RF switch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31109" y="4669261"/>
            <a:ext cx="1979293" cy="1166150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Оценка по критерию максимального правдоподобия</a:t>
            </a:r>
          </a:p>
        </p:txBody>
      </p:sp>
      <p:cxnSp>
        <p:nvCxnSpPr>
          <p:cNvPr id="27" name="Прямая соединительная линия 26"/>
          <p:cNvCxnSpPr>
            <a:stCxn id="41" idx="0"/>
            <a:endCxn id="36" idx="2"/>
          </p:cNvCxnSpPr>
          <p:nvPr/>
        </p:nvCxnSpPr>
        <p:spPr>
          <a:xfrm flipH="1" flipV="1">
            <a:off x="6019799" y="4193443"/>
            <a:ext cx="957" cy="475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6" idx="2"/>
          </p:cNvCxnSpPr>
          <p:nvPr/>
        </p:nvCxnSpPr>
        <p:spPr>
          <a:xfrm flipH="1" flipV="1">
            <a:off x="5682615" y="3932560"/>
            <a:ext cx="337184" cy="260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29" idx="3"/>
          </p:cNvCxnSpPr>
          <p:nvPr/>
        </p:nvCxnSpPr>
        <p:spPr>
          <a:xfrm>
            <a:off x="4486275" y="3489858"/>
            <a:ext cx="1196340" cy="442702"/>
          </a:xfrm>
          <a:prstGeom prst="bentConnector3">
            <a:avLst>
              <a:gd name="adj1" fmla="val 100318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 flipH="1">
            <a:off x="6353175" y="2627909"/>
            <a:ext cx="2828291" cy="1305115"/>
            <a:chOff x="8540749" y="2083064"/>
            <a:chExt cx="2828291" cy="130511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9105906" y="2684594"/>
              <a:ext cx="1066794" cy="521766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Оценка канала </a:t>
              </a:r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 rot="10800000">
              <a:off x="8540749" y="2083064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Соединительная линия уступом 50"/>
            <p:cNvCxnSpPr>
              <a:endCxn id="49" idx="1"/>
            </p:cNvCxnSpPr>
            <p:nvPr/>
          </p:nvCxnSpPr>
          <p:spPr>
            <a:xfrm rot="16200000" flipH="1">
              <a:off x="8477846" y="2317416"/>
              <a:ext cx="757637" cy="49848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Соединительная линия уступом 51"/>
            <p:cNvCxnSpPr>
              <a:stCxn id="49" idx="2"/>
            </p:cNvCxnSpPr>
            <p:nvPr/>
          </p:nvCxnSpPr>
          <p:spPr>
            <a:xfrm rot="16200000" flipH="1">
              <a:off x="10315156" y="2530507"/>
              <a:ext cx="181819" cy="1533524"/>
            </a:xfrm>
            <a:prstGeom prst="bentConnector2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Соединительная линия уступом 52"/>
            <p:cNvCxnSpPr>
              <a:stCxn id="49" idx="3"/>
            </p:cNvCxnSpPr>
            <p:nvPr/>
          </p:nvCxnSpPr>
          <p:spPr>
            <a:xfrm>
              <a:off x="10172700" y="2945477"/>
              <a:ext cx="1196340" cy="442702"/>
            </a:xfrm>
            <a:prstGeom prst="bentConnector3">
              <a:avLst>
                <a:gd name="adj1" fmla="val 100318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Прямая со стрелкой 54"/>
          <p:cNvCxnSpPr/>
          <p:nvPr/>
        </p:nvCxnSpPr>
        <p:spPr>
          <a:xfrm>
            <a:off x="6178923" y="1867391"/>
            <a:ext cx="2804160" cy="743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870259" y="3923034"/>
            <a:ext cx="32771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05645" y="1884044"/>
                <a:ext cx="1225464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645" y="1884044"/>
                <a:ext cx="1225464" cy="289118"/>
              </a:xfrm>
              <a:prstGeom prst="rect">
                <a:avLst/>
              </a:prstGeom>
              <a:blipFill>
                <a:blip r:embed="rId3"/>
                <a:stretch>
                  <a:fillRect l="-4478" t="-8511" b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390845" y="1881596"/>
                <a:ext cx="1220141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45" y="1881596"/>
                <a:ext cx="1220141" cy="289118"/>
              </a:xfrm>
              <a:prstGeom prst="rect">
                <a:avLst/>
              </a:prstGeom>
              <a:blipFill>
                <a:blip r:embed="rId4"/>
                <a:stretch>
                  <a:fillRect l="-4478" t="-8511" b="-14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 стрелкой 69"/>
          <p:cNvCxnSpPr/>
          <p:nvPr/>
        </p:nvCxnSpPr>
        <p:spPr>
          <a:xfrm flipH="1">
            <a:off x="9161143" y="2329186"/>
            <a:ext cx="149719" cy="21306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310862" y="2100591"/>
                <a:ext cx="287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862" y="2100591"/>
                <a:ext cx="287964" cy="276999"/>
              </a:xfrm>
              <a:prstGeom prst="rect">
                <a:avLst/>
              </a:prstGeom>
              <a:blipFill>
                <a:blip r:embed="rId5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 стрелкой 71"/>
          <p:cNvCxnSpPr/>
          <p:nvPr/>
        </p:nvCxnSpPr>
        <p:spPr>
          <a:xfrm>
            <a:off x="2764036" y="2366561"/>
            <a:ext cx="148779" cy="18546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595712" y="205218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12" y="2052187"/>
                <a:ext cx="293285" cy="276999"/>
              </a:xfrm>
              <a:prstGeom prst="rect">
                <a:avLst/>
              </a:prstGeom>
              <a:blipFill>
                <a:blip r:embed="rId6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Прямоугольник 73"/>
          <p:cNvSpPr/>
          <p:nvPr/>
        </p:nvSpPr>
        <p:spPr>
          <a:xfrm>
            <a:off x="1649433" y="2525944"/>
            <a:ext cx="1306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Антенна 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114791" y="2525944"/>
            <a:ext cx="1306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Антенна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987674" y="2705777"/>
                <a:ext cx="1698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74" y="2705777"/>
                <a:ext cx="1698414" cy="276999"/>
              </a:xfrm>
              <a:prstGeom prst="rect">
                <a:avLst/>
              </a:prstGeom>
              <a:blipFill>
                <a:blip r:embed="rId7"/>
                <a:stretch>
                  <a:fillRect l="-1434" t="-2222" r="-1075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465681" y="2659445"/>
                <a:ext cx="1682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681" y="2659445"/>
                <a:ext cx="1682448" cy="276999"/>
              </a:xfrm>
              <a:prstGeom prst="rect">
                <a:avLst/>
              </a:prstGeom>
              <a:blipFill>
                <a:blip r:embed="rId8"/>
                <a:stretch>
                  <a:fillRect l="-1449" t="-2174" r="-725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5970269" y="4224176"/>
                <a:ext cx="1119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или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269" y="4224176"/>
                <a:ext cx="11190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Прямая соединительная линия 77"/>
          <p:cNvCxnSpPr/>
          <p:nvPr/>
        </p:nvCxnSpPr>
        <p:spPr>
          <a:xfrm flipH="1" flipV="1">
            <a:off x="6018842" y="5840027"/>
            <a:ext cx="957" cy="47581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845080" y="6311229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80" y="6311229"/>
                <a:ext cx="349711" cy="369332"/>
              </a:xfrm>
              <a:prstGeom prst="rect">
                <a:avLst/>
              </a:prstGeom>
              <a:blipFill>
                <a:blip r:embed="rId10"/>
                <a:stretch>
                  <a:fillRect t="-6557" r="-35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5852501" y="1805713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501" y="1805713"/>
                <a:ext cx="34971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Прямоугольник 57"/>
          <p:cNvSpPr/>
          <p:nvPr/>
        </p:nvSpPr>
        <p:spPr>
          <a:xfrm>
            <a:off x="2764036" y="3012616"/>
            <a:ext cx="6834790" cy="299765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526105" y="5040779"/>
            <a:ext cx="1712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выборочное сложение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987674" y="3915677"/>
            <a:ext cx="2533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Ключ переключается на канал с максимальным отношением сигнал/шум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SNR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2262" y="4285009"/>
            <a:ext cx="2149436" cy="1753892"/>
            <a:chOff x="682262" y="4285009"/>
            <a:chExt cx="2149436" cy="175389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2262" y="4591035"/>
              <a:ext cx="1832697" cy="1447866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1308480" y="4285009"/>
              <a:ext cx="4719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Q</a:t>
              </a:r>
              <a:endPara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359726" y="5161079"/>
              <a:ext cx="4719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I</a:t>
              </a:r>
              <a:endPara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1952917" y="4669261"/>
                  <a:ext cx="3497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917" y="4669261"/>
                  <a:ext cx="34971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Овал 47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10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10344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</a:t>
            </a:r>
            <a:r>
              <a:rPr lang="en-US" sz="2400" b="1" dirty="0"/>
              <a:t> </a:t>
            </a:r>
            <a:r>
              <a:rPr lang="ru-RU" sz="2000" b="1" dirty="0">
                <a:latin typeface="+mj-lt"/>
              </a:rPr>
              <a:t>Пространственно разнесенный прием</a:t>
            </a:r>
            <a:r>
              <a:rPr lang="en-US" sz="2000" b="1" dirty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– равновесное сложение </a:t>
            </a:r>
            <a:r>
              <a:rPr lang="en-US" sz="2000" b="1" dirty="0">
                <a:latin typeface="+mj-lt"/>
              </a:rPr>
              <a:t>EGC (Equal Gain Combining )</a:t>
            </a:r>
            <a:r>
              <a:rPr lang="ru-RU" sz="2000" b="1" dirty="0">
                <a:latin typeface="+mj-lt"/>
              </a:rPr>
              <a:t>.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953124" y="1725745"/>
            <a:ext cx="133350" cy="104775"/>
          </a:xfrm>
          <a:prstGeom prst="triangle">
            <a:avLst/>
          </a:prstGeom>
          <a:solidFill>
            <a:srgbClr val="DEDE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46731" y="1284809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ПРД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stCxn id="8" idx="0"/>
            <a:endCxn id="10" idx="2"/>
          </p:cNvCxnSpPr>
          <p:nvPr/>
        </p:nvCxnSpPr>
        <p:spPr>
          <a:xfrm flipV="1">
            <a:off x="6019799" y="1654087"/>
            <a:ext cx="1" cy="71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19481" y="3228975"/>
            <a:ext cx="1066794" cy="521766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Оценка канала 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2854324" y="2627445"/>
            <a:ext cx="133350" cy="104775"/>
          </a:xfrm>
          <a:prstGeom prst="triangle">
            <a:avLst/>
          </a:prstGeom>
          <a:solidFill>
            <a:srgbClr val="DEDE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Соединительная линия уступом 15"/>
          <p:cNvCxnSpPr>
            <a:endCxn id="12" idx="1"/>
          </p:cNvCxnSpPr>
          <p:nvPr/>
        </p:nvCxnSpPr>
        <p:spPr>
          <a:xfrm rot="16200000" flipH="1">
            <a:off x="2791421" y="2861797"/>
            <a:ext cx="757637" cy="49848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091815" y="1884045"/>
            <a:ext cx="2804160" cy="743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38729" y="4669261"/>
            <a:ext cx="1979293" cy="1166150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Оценка по критерию максимального правдоподобия</a:t>
            </a:r>
          </a:p>
        </p:txBody>
      </p:sp>
      <p:cxnSp>
        <p:nvCxnSpPr>
          <p:cNvPr id="22" name="Прямая соединительная линия 21"/>
          <p:cNvCxnSpPr>
            <a:stCxn id="21" idx="0"/>
            <a:endCxn id="2" idx="4"/>
          </p:cNvCxnSpPr>
          <p:nvPr/>
        </p:nvCxnSpPr>
        <p:spPr>
          <a:xfrm flipH="1" flipV="1">
            <a:off x="6027356" y="3638560"/>
            <a:ext cx="1020" cy="1030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2" idx="3"/>
            <a:endCxn id="2" idx="2"/>
          </p:cNvCxnSpPr>
          <p:nvPr/>
        </p:nvCxnSpPr>
        <p:spPr>
          <a:xfrm>
            <a:off x="4486275" y="3489858"/>
            <a:ext cx="1387962" cy="31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flipH="1">
            <a:off x="7549515" y="3229439"/>
            <a:ext cx="1066794" cy="521766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Оценка канала </a:t>
            </a: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 flipH="1">
            <a:off x="9048116" y="2627909"/>
            <a:ext cx="133350" cy="104775"/>
          </a:xfrm>
          <a:prstGeom prst="triangle">
            <a:avLst/>
          </a:prstGeom>
          <a:solidFill>
            <a:srgbClr val="DEDE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Соединительная линия уступом 27"/>
          <p:cNvCxnSpPr>
            <a:endCxn id="26" idx="1"/>
          </p:cNvCxnSpPr>
          <p:nvPr/>
        </p:nvCxnSpPr>
        <p:spPr>
          <a:xfrm rot="5400000">
            <a:off x="8486732" y="2862261"/>
            <a:ext cx="757637" cy="49848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6" idx="3"/>
            <a:endCxn id="2" idx="6"/>
          </p:cNvCxnSpPr>
          <p:nvPr/>
        </p:nvCxnSpPr>
        <p:spPr>
          <a:xfrm rot="10800000">
            <a:off x="6180475" y="3490172"/>
            <a:ext cx="1369041" cy="1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178923" y="1867391"/>
            <a:ext cx="2804160" cy="743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05645" y="1884044"/>
                <a:ext cx="1225464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645" y="1884044"/>
                <a:ext cx="1225464" cy="289118"/>
              </a:xfrm>
              <a:prstGeom prst="rect">
                <a:avLst/>
              </a:prstGeom>
              <a:blipFill>
                <a:blip r:embed="rId3"/>
                <a:stretch>
                  <a:fillRect l="-4478" t="-8511" b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90845" y="1881596"/>
                <a:ext cx="1220141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45" y="1881596"/>
                <a:ext cx="1220141" cy="289118"/>
              </a:xfrm>
              <a:prstGeom prst="rect">
                <a:avLst/>
              </a:prstGeom>
              <a:blipFill>
                <a:blip r:embed="rId4"/>
                <a:stretch>
                  <a:fillRect l="-4478" t="-8511" b="-14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/>
          <p:cNvCxnSpPr/>
          <p:nvPr/>
        </p:nvCxnSpPr>
        <p:spPr>
          <a:xfrm flipH="1">
            <a:off x="9161143" y="2329186"/>
            <a:ext cx="149719" cy="21306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310862" y="2100591"/>
                <a:ext cx="287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862" y="2100591"/>
                <a:ext cx="287964" cy="276999"/>
              </a:xfrm>
              <a:prstGeom prst="rect">
                <a:avLst/>
              </a:prstGeom>
              <a:blipFill>
                <a:blip r:embed="rId5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/>
          <p:cNvCxnSpPr/>
          <p:nvPr/>
        </p:nvCxnSpPr>
        <p:spPr>
          <a:xfrm>
            <a:off x="2764036" y="2366561"/>
            <a:ext cx="148779" cy="18546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95712" y="205218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12" y="2052187"/>
                <a:ext cx="293285" cy="276999"/>
              </a:xfrm>
              <a:prstGeom prst="rect">
                <a:avLst/>
              </a:prstGeom>
              <a:blipFill>
                <a:blip r:embed="rId6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1649433" y="2525944"/>
            <a:ext cx="1306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Антенна 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114791" y="2525944"/>
            <a:ext cx="1306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Антенна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7674" y="2705777"/>
                <a:ext cx="1698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74" y="2705777"/>
                <a:ext cx="1698414" cy="276999"/>
              </a:xfrm>
              <a:prstGeom prst="rect">
                <a:avLst/>
              </a:prstGeom>
              <a:blipFill>
                <a:blip r:embed="rId7"/>
                <a:stretch>
                  <a:fillRect l="-1434" t="-2222" r="-1075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390845" y="2680766"/>
                <a:ext cx="1682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45" y="2680766"/>
                <a:ext cx="1682448" cy="276999"/>
              </a:xfrm>
              <a:prstGeom prst="rect">
                <a:avLst/>
              </a:prstGeom>
              <a:blipFill>
                <a:blip r:embed="rId8"/>
                <a:stretch>
                  <a:fillRect l="-1449" t="-2222" r="-1087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060034" y="3856565"/>
                <a:ext cx="259910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34" y="3856565"/>
                <a:ext cx="2599109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026462" y="5840027"/>
            <a:ext cx="957" cy="47581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5845080" y="6311229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80" y="6311229"/>
                <a:ext cx="349711" cy="369332"/>
              </a:xfrm>
              <a:prstGeom prst="rect">
                <a:avLst/>
              </a:prstGeom>
              <a:blipFill>
                <a:blip r:embed="rId10"/>
                <a:stretch>
                  <a:fillRect t="-6557" r="-35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5852501" y="1805713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501" y="1805713"/>
                <a:ext cx="34971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ик 46"/>
          <p:cNvSpPr/>
          <p:nvPr/>
        </p:nvSpPr>
        <p:spPr>
          <a:xfrm>
            <a:off x="2764036" y="3012616"/>
            <a:ext cx="6834790" cy="299765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390845" y="5114897"/>
            <a:ext cx="2150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сложение</a:t>
            </a:r>
            <a:r>
              <a:rPr lang="en-US" b="1" dirty="0"/>
              <a:t> </a:t>
            </a:r>
            <a:r>
              <a:rPr lang="ru-RU" b="1" dirty="0"/>
              <a:t>с равными весами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5874237" y="3341782"/>
            <a:ext cx="306237" cy="296778"/>
          </a:xfrm>
          <a:prstGeom prst="ellipse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+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82262" y="4285009"/>
            <a:ext cx="2149436" cy="1753892"/>
            <a:chOff x="682262" y="4285009"/>
            <a:chExt cx="2149436" cy="1753892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2262" y="4591035"/>
              <a:ext cx="1832697" cy="1447866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1308480" y="4285009"/>
              <a:ext cx="4719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Q</a:t>
              </a:r>
              <a:endPara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359726" y="5161079"/>
              <a:ext cx="4719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I</a:t>
              </a:r>
              <a:endPara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Прямоугольник 55"/>
                <p:cNvSpPr/>
                <p:nvPr/>
              </p:nvSpPr>
              <p:spPr>
                <a:xfrm>
                  <a:off x="1952917" y="4669261"/>
                  <a:ext cx="3497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6" name="Прямоугольник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917" y="4669261"/>
                  <a:ext cx="34971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Овал 48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11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0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9974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Пространственно разнесенный прием</a:t>
            </a:r>
            <a:r>
              <a:rPr lang="en-US" sz="2000" b="1" dirty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– весовое сложение </a:t>
            </a:r>
            <a:r>
              <a:rPr lang="en-US" sz="2000" b="1" dirty="0">
                <a:latin typeface="+mj-lt"/>
              </a:rPr>
              <a:t>MRC (Maximal Ratio Combining )</a:t>
            </a:r>
            <a:r>
              <a:rPr lang="ru-RU" sz="2000" b="1" dirty="0">
                <a:latin typeface="+mj-lt"/>
              </a:rPr>
              <a:t>.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953124" y="1725745"/>
            <a:ext cx="133350" cy="104775"/>
          </a:xfrm>
          <a:prstGeom prst="triangle">
            <a:avLst/>
          </a:prstGeom>
          <a:solidFill>
            <a:srgbClr val="DEDE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6731" y="1284809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ПРД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7" idx="0"/>
            <a:endCxn id="8" idx="2"/>
          </p:cNvCxnSpPr>
          <p:nvPr/>
        </p:nvCxnSpPr>
        <p:spPr>
          <a:xfrm flipV="1">
            <a:off x="6019799" y="1654087"/>
            <a:ext cx="1" cy="71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 rot="10800000">
            <a:off x="2854324" y="2627445"/>
            <a:ext cx="133350" cy="104775"/>
          </a:xfrm>
          <a:prstGeom prst="triangle">
            <a:avLst/>
          </a:prstGeom>
          <a:solidFill>
            <a:srgbClr val="DEDE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>
            <a:off x="2920998" y="2738570"/>
            <a:ext cx="2319496" cy="757637"/>
          </a:xfrm>
          <a:prstGeom prst="bentConnector3">
            <a:avLst>
              <a:gd name="adj1" fmla="val -351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091815" y="1884045"/>
            <a:ext cx="2804160" cy="743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038729" y="4669261"/>
            <a:ext cx="1979293" cy="1166150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Оценка по критерию максимального правдоподобия</a:t>
            </a:r>
          </a:p>
        </p:txBody>
      </p:sp>
      <p:cxnSp>
        <p:nvCxnSpPr>
          <p:cNvPr id="19" name="Прямая соединительная линия 18"/>
          <p:cNvCxnSpPr>
            <a:stCxn id="18" idx="0"/>
            <a:endCxn id="42" idx="4"/>
          </p:cNvCxnSpPr>
          <p:nvPr/>
        </p:nvCxnSpPr>
        <p:spPr>
          <a:xfrm flipH="1" flipV="1">
            <a:off x="6027356" y="3644910"/>
            <a:ext cx="1020" cy="102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endCxn id="42" idx="2"/>
          </p:cNvCxnSpPr>
          <p:nvPr/>
        </p:nvCxnSpPr>
        <p:spPr>
          <a:xfrm>
            <a:off x="5546731" y="3496207"/>
            <a:ext cx="327506" cy="3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авнобедренный треугольник 21"/>
          <p:cNvSpPr/>
          <p:nvPr/>
        </p:nvSpPr>
        <p:spPr>
          <a:xfrm rot="10800000" flipH="1">
            <a:off x="9048116" y="2627909"/>
            <a:ext cx="133350" cy="104775"/>
          </a:xfrm>
          <a:prstGeom prst="triangle">
            <a:avLst/>
          </a:prstGeom>
          <a:solidFill>
            <a:srgbClr val="DEDE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10800000" flipV="1">
            <a:off x="6794319" y="2733476"/>
            <a:ext cx="2320485" cy="762232"/>
          </a:xfrm>
          <a:prstGeom prst="bentConnector3">
            <a:avLst>
              <a:gd name="adj1" fmla="val 127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78923" y="1867391"/>
            <a:ext cx="2804160" cy="743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05645" y="1884044"/>
                <a:ext cx="1225464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645" y="1884044"/>
                <a:ext cx="1225464" cy="289118"/>
              </a:xfrm>
              <a:prstGeom prst="rect">
                <a:avLst/>
              </a:prstGeom>
              <a:blipFill>
                <a:blip r:embed="rId3"/>
                <a:stretch>
                  <a:fillRect l="-4478" t="-8511" b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0845" y="1881596"/>
                <a:ext cx="1220141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45" y="1881596"/>
                <a:ext cx="1220141" cy="289118"/>
              </a:xfrm>
              <a:prstGeom prst="rect">
                <a:avLst/>
              </a:prstGeom>
              <a:blipFill>
                <a:blip r:embed="rId4"/>
                <a:stretch>
                  <a:fillRect l="-4478" t="-8511" b="-14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 flipH="1">
            <a:off x="9161143" y="2329186"/>
            <a:ext cx="149719" cy="21306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310862" y="2100591"/>
                <a:ext cx="287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862" y="2100591"/>
                <a:ext cx="287964" cy="276999"/>
              </a:xfrm>
              <a:prstGeom prst="rect">
                <a:avLst/>
              </a:prstGeom>
              <a:blipFill>
                <a:blip r:embed="rId5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>
            <a:off x="2764036" y="2366561"/>
            <a:ext cx="148779" cy="18546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95712" y="205218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12" y="2052187"/>
                <a:ext cx="293285" cy="276999"/>
              </a:xfrm>
              <a:prstGeom prst="rect">
                <a:avLst/>
              </a:prstGeom>
              <a:blipFill>
                <a:blip r:embed="rId6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1649433" y="2525944"/>
            <a:ext cx="1306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Антенна 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14791" y="2525944"/>
            <a:ext cx="1306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Антенна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7674" y="2705777"/>
                <a:ext cx="1698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74" y="2705777"/>
                <a:ext cx="1698414" cy="276999"/>
              </a:xfrm>
              <a:prstGeom prst="rect">
                <a:avLst/>
              </a:prstGeom>
              <a:blipFill>
                <a:blip r:embed="rId7"/>
                <a:stretch>
                  <a:fillRect l="-1434" t="-2222" r="-1075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90845" y="2680766"/>
                <a:ext cx="1682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45" y="2680766"/>
                <a:ext cx="1682448" cy="276999"/>
              </a:xfrm>
              <a:prstGeom prst="rect">
                <a:avLst/>
              </a:prstGeom>
              <a:blipFill>
                <a:blip r:embed="rId8"/>
                <a:stretch>
                  <a:fillRect l="-1449" t="-2222" r="-1087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7581003" y="4764306"/>
                <a:ext cx="17711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003" y="4764306"/>
                <a:ext cx="177112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026462" y="5840027"/>
            <a:ext cx="957" cy="47581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845080" y="6311229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80" y="6311229"/>
                <a:ext cx="349711" cy="369332"/>
              </a:xfrm>
              <a:prstGeom prst="rect">
                <a:avLst/>
              </a:prstGeom>
              <a:blipFill>
                <a:blip r:embed="rId10"/>
                <a:stretch>
                  <a:fillRect t="-6557" r="-35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852501" y="1805713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501" y="1805713"/>
                <a:ext cx="34971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2764036" y="3012616"/>
            <a:ext cx="6834790" cy="299765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390845" y="5114897"/>
            <a:ext cx="2150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сложение</a:t>
            </a:r>
            <a:r>
              <a:rPr lang="en-US" b="1" dirty="0"/>
              <a:t> </a:t>
            </a:r>
            <a:r>
              <a:rPr lang="ru-RU" b="1" dirty="0"/>
              <a:t>с разными весами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5874237" y="3348132"/>
            <a:ext cx="306237" cy="296778"/>
          </a:xfrm>
          <a:prstGeom prst="ellipse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+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13617" y="3935463"/>
            <a:ext cx="1066794" cy="521766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Оценка канала </a:t>
            </a:r>
          </a:p>
        </p:txBody>
      </p:sp>
      <p:sp>
        <p:nvSpPr>
          <p:cNvPr id="45" name="Прямоугольник 44"/>
          <p:cNvSpPr/>
          <p:nvPr/>
        </p:nvSpPr>
        <p:spPr>
          <a:xfrm flipH="1">
            <a:off x="7544192" y="3936359"/>
            <a:ext cx="1066794" cy="521766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Оценка канала </a:t>
            </a:r>
          </a:p>
        </p:txBody>
      </p:sp>
      <p:cxnSp>
        <p:nvCxnSpPr>
          <p:cNvPr id="51" name="Соединительная линия уступом 50"/>
          <p:cNvCxnSpPr>
            <a:endCxn id="42" idx="6"/>
          </p:cNvCxnSpPr>
          <p:nvPr/>
        </p:nvCxnSpPr>
        <p:spPr>
          <a:xfrm rot="10800000" flipV="1">
            <a:off x="6180475" y="3495707"/>
            <a:ext cx="307607" cy="81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 rot="2604466">
            <a:off x="5250445" y="3346305"/>
            <a:ext cx="306237" cy="296778"/>
          </a:xfrm>
          <a:prstGeom prst="ellipse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+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 rot="2657887">
            <a:off x="6496353" y="3354917"/>
            <a:ext cx="306237" cy="296778"/>
          </a:xfrm>
          <a:prstGeom prst="ellipse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+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Соединительная линия уступом 63"/>
          <p:cNvCxnSpPr>
            <a:endCxn id="43" idx="1"/>
          </p:cNvCxnSpPr>
          <p:nvPr/>
        </p:nvCxnSpPr>
        <p:spPr>
          <a:xfrm rot="16200000" flipH="1">
            <a:off x="2815832" y="3598561"/>
            <a:ext cx="693790" cy="501779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endCxn id="45" idx="1"/>
          </p:cNvCxnSpPr>
          <p:nvPr/>
        </p:nvCxnSpPr>
        <p:spPr>
          <a:xfrm rot="5400000">
            <a:off x="8498777" y="3581988"/>
            <a:ext cx="727463" cy="503044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43" idx="3"/>
            <a:endCxn id="62" idx="5"/>
          </p:cNvCxnSpPr>
          <p:nvPr/>
        </p:nvCxnSpPr>
        <p:spPr>
          <a:xfrm flipV="1">
            <a:off x="4480411" y="3645324"/>
            <a:ext cx="929705" cy="55102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>
            <a:stCxn id="45" idx="3"/>
            <a:endCxn id="63" idx="5"/>
          </p:cNvCxnSpPr>
          <p:nvPr/>
        </p:nvCxnSpPr>
        <p:spPr>
          <a:xfrm rot="10800000">
            <a:off x="6653684" y="3654020"/>
            <a:ext cx="890509" cy="54322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564568" y="3829322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68" y="3829322"/>
                <a:ext cx="47314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6863522" y="3852782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22" y="3852782"/>
                <a:ext cx="47314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5982643" y="3907391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643" y="3907391"/>
                <a:ext cx="35163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Группа 80"/>
          <p:cNvGrpSpPr/>
          <p:nvPr/>
        </p:nvGrpSpPr>
        <p:grpSpPr>
          <a:xfrm>
            <a:off x="682262" y="4285009"/>
            <a:ext cx="2149436" cy="1753892"/>
            <a:chOff x="682262" y="4285009"/>
            <a:chExt cx="2149436" cy="1753892"/>
          </a:xfrm>
        </p:grpSpPr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2262" y="4591035"/>
              <a:ext cx="1832697" cy="1447866"/>
            </a:xfrm>
            <a:prstGeom prst="rect">
              <a:avLst/>
            </a:prstGeom>
          </p:spPr>
        </p:pic>
        <p:sp>
          <p:nvSpPr>
            <p:cNvPr id="83" name="Прямоугольник 82"/>
            <p:cNvSpPr/>
            <p:nvPr/>
          </p:nvSpPr>
          <p:spPr>
            <a:xfrm>
              <a:off x="1308480" y="4285009"/>
              <a:ext cx="4719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Q</a:t>
              </a:r>
              <a:endPara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359726" y="5161079"/>
              <a:ext cx="4719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I</a:t>
              </a:r>
              <a:endPara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Прямоугольник 84"/>
                <p:cNvSpPr/>
                <p:nvPr/>
              </p:nvSpPr>
              <p:spPr>
                <a:xfrm>
                  <a:off x="1952917" y="4669261"/>
                  <a:ext cx="3497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5" name="Прямоугольник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917" y="4669261"/>
                  <a:ext cx="34971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Овал 49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7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Цифровой тракт обработки сигналов передатчика АТ</a:t>
            </a:r>
            <a:r>
              <a:rPr lang="en-US" sz="2000" b="1" dirty="0">
                <a:latin typeface="+mj-lt"/>
              </a:rPr>
              <a:t> 5G</a:t>
            </a:r>
            <a:endParaRPr lang="ru-RU" sz="2000" b="1" dirty="0"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575" y="1195396"/>
            <a:ext cx="11688881" cy="5445614"/>
            <a:chOff x="51575" y="1328566"/>
            <a:chExt cx="11688881" cy="5445614"/>
          </a:xfrm>
        </p:grpSpPr>
        <p:sp>
          <p:nvSpPr>
            <p:cNvPr id="5" name="TextBox 4"/>
            <p:cNvSpPr txBox="1"/>
            <p:nvPr/>
          </p:nvSpPr>
          <p:spPr>
            <a:xfrm>
              <a:off x="2401361" y="3889383"/>
              <a:ext cx="2116598" cy="2827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ru-RU"/>
              </a:defPPr>
              <a:lvl1pPr algn="ctr">
                <a:defRPr sz="12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b="0" dirty="0">
                  <a:solidFill>
                    <a:schemeClr val="accent2">
                      <a:lumMod val="50000"/>
                    </a:schemeClr>
                  </a:solidFill>
                </a:rPr>
                <a:t>только для </a:t>
              </a:r>
              <a:r>
                <a:rPr lang="en-US" b="0" dirty="0">
                  <a:solidFill>
                    <a:schemeClr val="accent2">
                      <a:lumMod val="50000"/>
                    </a:schemeClr>
                  </a:solidFill>
                </a:rPr>
                <a:t>DFT-s-OFDM</a:t>
              </a:r>
              <a:endParaRPr lang="ru-RU" b="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123964" y="1366484"/>
              <a:ext cx="1662187" cy="1788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Формирование пространственных потоков</a:t>
              </a:r>
              <a:b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Layer mapping)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252" y="2085970"/>
              <a:ext cx="22663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ru-RU" sz="1100" b="0" dirty="0"/>
                <a:t>Транспортный блок </a:t>
              </a:r>
              <a:r>
                <a:rPr lang="en-US" sz="1100" b="0" dirty="0"/>
                <a:t>(</a:t>
              </a:r>
              <a:r>
                <a:rPr lang="ru-RU" sz="1100" b="0" dirty="0"/>
                <a:t>кодовое слово </a:t>
              </a:r>
              <a:r>
                <a:rPr lang="en-US" sz="1100" dirty="0"/>
                <a:t>codeword</a:t>
              </a:r>
              <a:r>
                <a:rPr lang="en-US" sz="1100" b="0" dirty="0"/>
                <a:t> </a:t>
              </a:r>
              <a:r>
                <a:rPr lang="ru-RU" sz="1100" b="0" dirty="0"/>
                <a:t>длиной </a:t>
              </a:r>
              <a:r>
                <a:rPr lang="en-US" sz="1100" b="0" i="1" dirty="0"/>
                <a:t>M</a:t>
              </a:r>
              <a:r>
                <a:rPr lang="en-US" sz="1100" b="0" i="1" baseline="-25000" dirty="0"/>
                <a:t>bit</a:t>
              </a:r>
              <a:r>
                <a:rPr lang="en-US" sz="1100" b="0" dirty="0"/>
                <a:t>)</a:t>
              </a:r>
              <a:r>
                <a:rPr lang="ru-RU" sz="1100" b="0" dirty="0"/>
                <a:t>:</a:t>
              </a:r>
              <a:endParaRPr lang="ru-RU" sz="1100" b="0" i="1" dirty="0"/>
            </a:p>
            <a:p>
              <a:pPr algn="l"/>
              <a:r>
                <a:rPr lang="en-US" sz="1100" b="0" i="1" dirty="0">
                  <a:solidFill>
                    <a:schemeClr val="tx1"/>
                  </a:solidFill>
                </a:rPr>
                <a:t>b</a:t>
              </a:r>
              <a:r>
                <a:rPr lang="en-US" sz="1100" b="0" dirty="0">
                  <a:solidFill>
                    <a:schemeClr val="tx1"/>
                  </a:solidFill>
                </a:rPr>
                <a:t>(0),…</a:t>
              </a:r>
              <a:r>
                <a:rPr lang="en-US" sz="1100" b="0" i="1" dirty="0">
                  <a:solidFill>
                    <a:schemeClr val="tx1"/>
                  </a:solidFill>
                </a:rPr>
                <a:t>b</a:t>
              </a:r>
              <a:r>
                <a:rPr lang="en-US" sz="1100" b="0" dirty="0">
                  <a:solidFill>
                    <a:schemeClr val="tx1"/>
                  </a:solidFill>
                </a:rPr>
                <a:t>(</a:t>
              </a:r>
              <a:r>
                <a:rPr lang="en-US" sz="1100" i="1" dirty="0">
                  <a:solidFill>
                    <a:schemeClr val="tx1"/>
                  </a:solidFill>
                </a:rPr>
                <a:t>M</a:t>
              </a:r>
              <a:r>
                <a:rPr lang="en-US" sz="1100" i="1" baseline="-25000" dirty="0">
                  <a:solidFill>
                    <a:schemeClr val="tx1"/>
                  </a:solidFill>
                </a:rPr>
                <a:t>bit</a:t>
              </a:r>
              <a:r>
                <a:rPr lang="en-US" sz="1100" b="0" dirty="0">
                  <a:solidFill>
                    <a:schemeClr val="tx1"/>
                  </a:solidFill>
                </a:rPr>
                <a:t>-1)</a:t>
              </a:r>
              <a:endParaRPr lang="ru-RU" sz="1100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76957" y="2052284"/>
              <a:ext cx="1786088" cy="10778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Скремблирование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1999398" y="2589710"/>
              <a:ext cx="1346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0"/>
            <p:cNvGrpSpPr/>
            <p:nvPr/>
          </p:nvGrpSpPr>
          <p:grpSpPr>
            <a:xfrm>
              <a:off x="3367879" y="2448045"/>
              <a:ext cx="283161" cy="284256"/>
              <a:chOff x="2264777" y="3597182"/>
              <a:chExt cx="438505" cy="443258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2298700" y="3641898"/>
                <a:ext cx="374568" cy="339898"/>
                <a:chOff x="2298700" y="3641898"/>
                <a:chExt cx="374568" cy="339898"/>
              </a:xfrm>
            </p:grpSpPr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2484030" y="3641898"/>
                  <a:ext cx="0" cy="339898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2298700" y="3816726"/>
                  <a:ext cx="374568" cy="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3" name="Овал 12"/>
              <p:cNvSpPr/>
              <p:nvPr/>
            </p:nvSpPr>
            <p:spPr>
              <a:xfrm>
                <a:off x="2264777" y="3597182"/>
                <a:ext cx="438505" cy="4432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6" name="Прямая со стрелкой 15"/>
            <p:cNvCxnSpPr/>
            <p:nvPr/>
          </p:nvCxnSpPr>
          <p:spPr>
            <a:xfrm flipH="1" flipV="1">
              <a:off x="3506293" y="2732302"/>
              <a:ext cx="8093" cy="493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2923783" y="3225339"/>
              <a:ext cx="16462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c(</a:t>
              </a:r>
              <a:r>
                <a:rPr lang="en-US" sz="1200" b="1" i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200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– </a:t>
              </a:r>
              <a:r>
                <a:rPr lang="ru-RU" sz="1200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ПСП Голда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655786" y="2592057"/>
              <a:ext cx="1346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4400644" y="2277930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4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998836" y="1328566"/>
              <a:ext cx="1906875" cy="18262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Модуляция: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QPSK (</a:t>
              </a:r>
              <a:r>
                <a:rPr lang="en-US" sz="1100" i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100" i="1" baseline="-25000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symb</a:t>
              </a:r>
              <a:r>
                <a:rPr lang="en-US" sz="1100" i="1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r>
                <a:rPr lang="en-US" sz="1100" i="1" baseline="-25000" dirty="0">
                  <a:solidFill>
                    <a:schemeClr val="accent1">
                      <a:lumMod val="50000"/>
                    </a:schemeClr>
                  </a:solidFill>
                </a:rPr>
                <a:t>bit</a:t>
              </a: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/2</a:t>
              </a:r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</a:p>
            <a:p>
              <a:pPr algn="ctr"/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16QAM (</a:t>
              </a:r>
              <a:r>
                <a:rPr lang="en-US" sz="1100" i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100" i="1" baseline="-25000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symb</a:t>
              </a:r>
              <a:r>
                <a:rPr lang="en-US" sz="1100" i="1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r>
                <a:rPr lang="en-US" sz="1100" i="1" baseline="-25000" dirty="0">
                  <a:solidFill>
                    <a:schemeClr val="accent1">
                      <a:lumMod val="50000"/>
                    </a:schemeClr>
                  </a:solidFill>
                </a:rPr>
                <a:t>bit</a:t>
              </a: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/4</a:t>
              </a:r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</a:p>
            <a:p>
              <a:pPr algn="ctr"/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64QAM (</a:t>
              </a:r>
              <a:r>
                <a:rPr lang="en-US" sz="1100" i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100" i="1" baseline="-25000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symb</a:t>
              </a:r>
              <a:r>
                <a:rPr lang="en-US" sz="1100" i="1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r>
                <a:rPr lang="en-US" sz="1100" i="1" baseline="-25000" dirty="0">
                  <a:solidFill>
                    <a:schemeClr val="accent1">
                      <a:lumMod val="50000"/>
                    </a:schemeClr>
                  </a:solidFill>
                </a:rPr>
                <a:t>bit</a:t>
              </a: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/6</a:t>
              </a:r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</a:p>
            <a:p>
              <a:pPr algn="ctr"/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256QAM (</a:t>
              </a:r>
              <a:r>
                <a:rPr lang="en-US" sz="1100" i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100" i="1" baseline="-25000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symb</a:t>
              </a:r>
              <a:r>
                <a:rPr lang="en-US" sz="1100" i="1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r>
                <a:rPr lang="en-US" sz="1100" i="1" baseline="-25000" dirty="0">
                  <a:solidFill>
                    <a:schemeClr val="accent1">
                      <a:lumMod val="50000"/>
                    </a:schemeClr>
                  </a:solidFill>
                </a:rPr>
                <a:t>bit</a:t>
              </a: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/8</a:t>
              </a:r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pPr algn="ctr"/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π/2-</a:t>
              </a:r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BPSK (</a:t>
              </a:r>
              <a:r>
                <a:rPr lang="en-US" sz="1100" i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100" i="1" baseline="-25000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symb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</a:rPr>
                <a:t>M</a:t>
              </a:r>
              <a:r>
                <a:rPr lang="en-US" sz="1100" i="1" baseline="-25000" dirty="0">
                  <a:solidFill>
                    <a:schemeClr val="accent1">
                      <a:lumMod val="50000"/>
                    </a:schemeClr>
                  </a:solidFill>
                </a:rPr>
                <a:t>bit</a:t>
              </a:r>
              <a:r>
                <a:rPr lang="en-US" sz="1100" i="1" dirty="0">
                  <a:solidFill>
                    <a:schemeClr val="accent1">
                      <a:lumMod val="50000"/>
                    </a:schemeClr>
                  </a:solidFill>
                </a:rPr>
                <a:t>) -</a:t>
              </a:r>
              <a:r>
                <a:rPr lang="en-US" sz="1100" i="1" baseline="-250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только для </a:t>
              </a:r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DFT-s-OFDM)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859488" y="1939376"/>
              <a:ext cx="13787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Комплексные символы</a:t>
              </a:r>
              <a:r>
                <a:rPr lang="ru-RU" sz="11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I+jQ</a:t>
              </a:r>
              <a:r>
                <a:rPr lang="ru-RU" sz="11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11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(0)</a:t>
              </a:r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,…d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1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symb</a:t>
              </a:r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1)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6905711" y="2592057"/>
              <a:ext cx="1731205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8879371" y="2258688"/>
              <a:ext cx="11080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8879371" y="2482525"/>
              <a:ext cx="11080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8879371" y="2687313"/>
              <a:ext cx="11080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8879371" y="2911150"/>
              <a:ext cx="11080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V="1">
              <a:off x="8636916" y="2269998"/>
              <a:ext cx="190068" cy="32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9987391" y="1412774"/>
              <a:ext cx="124985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четырех потоков в линии «вверх»</a:t>
              </a:r>
              <a:endParaRPr lang="ru-RU" sz="11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958893" y="2310260"/>
              <a:ext cx="1503938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Вектора</a:t>
              </a:r>
              <a:endParaRPr lang="en-US" sz="11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1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, …x</a:t>
              </a:r>
              <a:r>
                <a:rPr lang="en-US" sz="11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)]</a:t>
              </a:r>
              <a:r>
                <a:rPr lang="en-US" sz="11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US" sz="11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= 0, 1,…, </a:t>
              </a:r>
              <a:r>
                <a:rPr lang="en-US" sz="11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100" b="1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symb_layer</a:t>
              </a:r>
              <a:endParaRPr lang="ru-RU" sz="11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743734" y="4181846"/>
              <a:ext cx="1346469" cy="31728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Прямое ДПФ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320462" y="4351736"/>
              <a:ext cx="4232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2743734" y="4877806"/>
              <a:ext cx="1346469" cy="31728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Прямое ДПФ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320462" y="5047696"/>
              <a:ext cx="4232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2737691" y="5554091"/>
              <a:ext cx="1346469" cy="31728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Прямое ДПФ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2314419" y="5723981"/>
              <a:ext cx="4232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2737691" y="6250051"/>
              <a:ext cx="1346469" cy="31728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Прямое ДПФ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2314419" y="6419941"/>
              <a:ext cx="4232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108280" y="4165079"/>
              <a:ext cx="23326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),…,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2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SC_PUSCH</a:t>
              </a:r>
              <a:r>
                <a:rPr lang="ru-RU" sz="12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-1)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2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7730" y="4868441"/>
              <a:ext cx="23118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),…,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2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SC_PUSCH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-1)</a:t>
              </a:r>
              <a:endParaRPr lang="ru-RU" sz="12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8709" y="5555508"/>
              <a:ext cx="23551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),…,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2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SC_PUSCH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-1)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2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90308" y="6222900"/>
              <a:ext cx="21675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),…,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2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SC_PUSCH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ru-RU" sz="12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H="1">
              <a:off x="542402" y="3915798"/>
              <a:ext cx="281939" cy="24928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824341" y="3915798"/>
              <a:ext cx="99060" cy="266048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stCxn id="45" idx="2"/>
              <a:endCxn id="38" idx="0"/>
            </p:cNvCxnSpPr>
            <p:nvPr/>
          </p:nvCxnSpPr>
          <p:spPr>
            <a:xfrm>
              <a:off x="872627" y="3924288"/>
              <a:ext cx="401998" cy="24079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51575" y="3585734"/>
              <a:ext cx="16421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Комплексные символы во времени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632817" y="4073579"/>
              <a:ext cx="23326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),…,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2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SC_PUSCH </a:t>
              </a:r>
              <a:r>
                <a:rPr lang="en-U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-1) </a:t>
              </a:r>
              <a:endParaRPr lang="ru-RU" sz="1200" b="1" i="1" baseline="-2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613537" y="4776941"/>
              <a:ext cx="23326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),…,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2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SC_PUSCH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-1) </a:t>
              </a:r>
              <a:endParaRPr lang="ru-RU" sz="12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608166" y="5464008"/>
              <a:ext cx="23038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),…,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2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SC_PUSCH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-1)</a:t>
              </a:r>
              <a:endParaRPr lang="ru-RU" sz="12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615785" y="6131400"/>
              <a:ext cx="23326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),…,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y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2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SC_PUSCH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-1) </a:t>
              </a:r>
              <a:endParaRPr lang="ru-RU" sz="12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 flipH="1">
              <a:off x="4922159" y="3824298"/>
              <a:ext cx="281939" cy="24928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5204098" y="3824298"/>
              <a:ext cx="99060" cy="266048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endCxn id="46" idx="0"/>
            </p:cNvCxnSpPr>
            <p:nvPr/>
          </p:nvCxnSpPr>
          <p:spPr>
            <a:xfrm>
              <a:off x="5204098" y="3824298"/>
              <a:ext cx="595064" cy="24928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4314007" y="3288082"/>
                  <a:ext cx="2352253" cy="6080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8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Комплексные составляющие спектра </a:t>
                  </a:r>
                  <a:r>
                    <a:rPr lang="en-US" sz="8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I+jQ </a:t>
                  </a:r>
                  <a:r>
                    <a:rPr lang="ru-RU" sz="8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сигнала</a:t>
                  </a:r>
                  <a:r>
                    <a:rPr lang="en-US" sz="8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x</a:t>
                  </a:r>
                  <a:r>
                    <a:rPr lang="en-US" sz="800" baseline="3000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r>
                    <a:rPr lang="en-US" sz="80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800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80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 </a:t>
                  </a:r>
                  <a:r>
                    <a:rPr lang="ru-RU" sz="8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на </a:t>
                  </a:r>
                  <a:r>
                    <a:rPr lang="en-US" sz="8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k-</a:t>
                  </a:r>
                  <a:r>
                    <a:rPr lang="ru-RU" sz="8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х поднесущих </a:t>
                  </a:r>
                  <a:r>
                    <a:rPr lang="en-US" sz="8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</a:t>
                  </a:r>
                  <a:r>
                    <a:rPr lang="ru-RU" sz="8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ru-RU" sz="10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1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ru-RU" sz="10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𝑆𝐶</m:t>
                              </m:r>
                              <m:r>
                                <a:rPr lang="en-US" sz="1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_</m:t>
                              </m:r>
                              <m:r>
                                <a:rPr lang="en-US" sz="1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𝑃𝑈𝑆𝐶𝐻</m:t>
                              </m:r>
                            </m:sub>
                          </m:sSub>
                          <m:r>
                            <a:rPr lang="en-US" sz="1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ru-RU" sz="10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1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sz="10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0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π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0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𝑆𝐶</m:t>
                                      </m:r>
                                      <m:r>
                                        <a:rPr lang="en-US" sz="10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_</m:t>
                                      </m:r>
                                      <m:r>
                                        <a:rPr lang="en-US" sz="10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𝑃𝑈𝑆𝐶𝐻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nary>
                    </m:oMath>
                  </a14:m>
                  <a:r>
                    <a:rPr lang="ru-RU" sz="1000" i="1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3" name="Прямоугольник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4007" y="3288082"/>
                  <a:ext cx="2352253" cy="608052"/>
                </a:xfrm>
                <a:prstGeom prst="rect">
                  <a:avLst/>
                </a:prstGeom>
                <a:blipFill>
                  <a:blip r:embed="rId3"/>
                  <a:stretch>
                    <a:fillRect b="-565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Прямая со стрелкой 53"/>
            <p:cNvCxnSpPr/>
            <p:nvPr/>
          </p:nvCxnSpPr>
          <p:spPr>
            <a:xfrm>
              <a:off x="4084160" y="4352564"/>
              <a:ext cx="28717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4084160" y="5050510"/>
              <a:ext cx="28717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4081805" y="5719891"/>
              <a:ext cx="28717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4090203" y="6419941"/>
              <a:ext cx="28717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966600" y="3817631"/>
                  <a:ext cx="1907248" cy="28272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defPPr>
                    <a:defRPr lang="ru-RU"/>
                  </a:defPPr>
                  <a:lvl1pPr algn="ctr">
                    <a:defRPr sz="1200" b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ru-RU" dirty="0"/>
                    <a:t>5. Прекодинг </a:t>
                  </a:r>
                  <a:r>
                    <a:rPr lang="en-US" dirty="0"/>
                    <a:t>(</a:t>
                  </a:r>
                  <a:r>
                    <a:rPr lang="ru-RU" dirty="0"/>
                    <a:t>преобразование </a:t>
                  </a:r>
                  <a:r>
                    <a:rPr lang="en-US" dirty="0"/>
                    <a:t>MIMO</a:t>
                  </a:r>
                  <a:r>
                    <a:rPr lang="ru-RU" dirty="0"/>
                    <a:t>)</a:t>
                  </a:r>
                  <a:endParaRPr lang="en-US" dirty="0"/>
                </a:p>
                <a:p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ru-RU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ru-RU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𝒁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1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𝒁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1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𝟐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𝒁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ru-RU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1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𝟑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ru-RU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ru-RU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6600" y="3817631"/>
                  <a:ext cx="1907248" cy="28272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Прямоугольник 58"/>
            <p:cNvSpPr/>
            <p:nvPr/>
          </p:nvSpPr>
          <p:spPr>
            <a:xfrm>
              <a:off x="4642046" y="4101888"/>
              <a:ext cx="441876" cy="2672292"/>
            </a:xfrm>
            <a:prstGeom prst="rect">
              <a:avLst/>
            </a:prstGeom>
            <a:noFill/>
            <a:ln w="317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0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flipH="1" flipV="1">
              <a:off x="4913926" y="6589832"/>
              <a:ext cx="211808" cy="142572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7155648" y="5608126"/>
              <a:ext cx="17228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номера портов антенны</a:t>
              </a:r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 flipV="1">
              <a:off x="7438321" y="5372208"/>
              <a:ext cx="0" cy="292696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7016542" y="5860100"/>
              <a:ext cx="1848797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sz="9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9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матрица преобразования </a:t>
              </a:r>
              <a:r>
                <a:rPr lang="en-US" sz="9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MIMO</a:t>
              </a:r>
              <a:r>
                <a:rPr lang="ru-RU" sz="9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sz="9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пространственное мультиплексирование, либо разнесенная передача</a:t>
              </a:r>
              <a:endParaRPr lang="en-US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446037" y="3797383"/>
              <a:ext cx="2012960" cy="2827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ru-RU"/>
              </a:defPPr>
              <a:lvl1pPr algn="ctr">
                <a:defRPr sz="12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6. Формирование виртуальных ресурсных блоков </a:t>
              </a:r>
              <a:r>
                <a:rPr lang="en-US" dirty="0"/>
                <a:t>VRB</a:t>
              </a:r>
            </a:p>
            <a:p>
              <a:r>
                <a:rPr lang="en-US" b="0" dirty="0"/>
                <a:t>(RE mapping)</a:t>
              </a:r>
              <a:r>
                <a:rPr lang="ru-RU" b="0" dirty="0"/>
                <a:t>:</a:t>
              </a:r>
            </a:p>
            <a:p>
              <a:endParaRPr lang="ru-RU" dirty="0"/>
            </a:p>
            <a:p>
              <a:r>
                <a:rPr lang="en-US" b="0" dirty="0"/>
                <a:t>VRB </a:t>
              </a:r>
              <a:r>
                <a:rPr lang="ru-RU" b="0" dirty="0"/>
                <a:t>порта антенны </a:t>
              </a:r>
              <a:r>
                <a:rPr lang="en-US" b="0" dirty="0"/>
                <a:t>p</a:t>
              </a:r>
              <a:r>
                <a:rPr lang="en-US" b="0" baseline="-25000" dirty="0"/>
                <a:t>0</a:t>
              </a:r>
              <a:r>
                <a:rPr lang="ru-RU" b="0" baseline="-25000" dirty="0"/>
                <a:t> </a:t>
              </a:r>
              <a:r>
                <a:rPr lang="ru-RU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b="0" dirty="0">
                  <a:solidFill>
                    <a:schemeClr val="tx1"/>
                  </a:solidFill>
                </a:rPr>
                <a:t>Z</a:t>
              </a:r>
              <a:r>
                <a:rPr lang="en-US" sz="1000" b="0" baseline="30000" dirty="0">
                  <a:solidFill>
                    <a:schemeClr val="tx1"/>
                  </a:solidFill>
                </a:rPr>
                <a:t>(p0)</a:t>
              </a:r>
              <a:r>
                <a:rPr lang="en-US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b="0" i="1" dirty="0">
                  <a:solidFill>
                    <a:schemeClr val="tx1"/>
                  </a:solidFill>
                </a:rPr>
                <a:t>0</a:t>
              </a:r>
              <a:r>
                <a:rPr lang="en-US" sz="1000" b="0" dirty="0">
                  <a:solidFill>
                    <a:schemeClr val="tx1"/>
                  </a:solidFill>
                </a:rPr>
                <a:t>),…, Z</a:t>
              </a:r>
              <a:r>
                <a:rPr lang="en-US" sz="1000" b="0" baseline="30000" dirty="0">
                  <a:solidFill>
                    <a:schemeClr val="tx1"/>
                  </a:solidFill>
                </a:rPr>
                <a:t>(p0)</a:t>
              </a:r>
              <a:r>
                <a:rPr lang="en-US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i="1" dirty="0">
                  <a:solidFill>
                    <a:schemeClr val="tx1"/>
                  </a:solidFill>
                </a:rPr>
                <a:t>M</a:t>
              </a:r>
              <a:r>
                <a:rPr lang="en-US" sz="1000" i="1" baseline="-25000" dirty="0">
                  <a:solidFill>
                    <a:schemeClr val="tx1"/>
                  </a:solidFill>
                </a:rPr>
                <a:t>SC_PUSCH</a:t>
              </a:r>
              <a:r>
                <a:rPr lang="en-US" sz="1000" b="0" dirty="0">
                  <a:solidFill>
                    <a:schemeClr val="tx1"/>
                  </a:solidFill>
                </a:rPr>
                <a:t> -1)</a:t>
              </a:r>
            </a:p>
            <a:p>
              <a:endParaRPr lang="ru-RU" b="0" dirty="0"/>
            </a:p>
            <a:p>
              <a:r>
                <a:rPr lang="en-US" b="0" dirty="0"/>
                <a:t>VRB </a:t>
              </a:r>
              <a:r>
                <a:rPr lang="ru-RU" b="0" dirty="0"/>
                <a:t>порта антенны </a:t>
              </a:r>
              <a:r>
                <a:rPr lang="en-US" b="0" dirty="0"/>
                <a:t>p</a:t>
              </a:r>
              <a:r>
                <a:rPr lang="en-US" b="0" baseline="-25000" dirty="0"/>
                <a:t>1</a:t>
              </a:r>
              <a:br>
                <a:rPr lang="en-US" b="0" dirty="0"/>
              </a:br>
              <a:r>
                <a:rPr lang="ru-RU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b="0" dirty="0">
                  <a:solidFill>
                    <a:schemeClr val="tx1"/>
                  </a:solidFill>
                </a:rPr>
                <a:t>Z</a:t>
              </a:r>
              <a:r>
                <a:rPr lang="en-US" sz="1000" b="0" baseline="30000" dirty="0">
                  <a:solidFill>
                    <a:schemeClr val="tx1"/>
                  </a:solidFill>
                </a:rPr>
                <a:t>(p1)</a:t>
              </a:r>
              <a:r>
                <a:rPr lang="en-US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b="0" i="1" dirty="0">
                  <a:solidFill>
                    <a:schemeClr val="tx1"/>
                  </a:solidFill>
                </a:rPr>
                <a:t>0</a:t>
              </a:r>
              <a:r>
                <a:rPr lang="en-US" sz="1000" b="0" dirty="0">
                  <a:solidFill>
                    <a:schemeClr val="tx1"/>
                  </a:solidFill>
                </a:rPr>
                <a:t>),…, Z</a:t>
              </a:r>
              <a:r>
                <a:rPr lang="en-US" sz="1000" b="0" baseline="30000" dirty="0">
                  <a:solidFill>
                    <a:schemeClr val="tx1"/>
                  </a:solidFill>
                </a:rPr>
                <a:t>(p1)</a:t>
              </a:r>
              <a:r>
                <a:rPr lang="en-US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i="1" dirty="0">
                  <a:solidFill>
                    <a:schemeClr val="tx1"/>
                  </a:solidFill>
                </a:rPr>
                <a:t>M</a:t>
              </a:r>
              <a:r>
                <a:rPr lang="en-US" sz="1000" i="1" baseline="-25000" dirty="0">
                  <a:solidFill>
                    <a:schemeClr val="tx1"/>
                  </a:solidFill>
                </a:rPr>
                <a:t>SC_PUSCH</a:t>
              </a:r>
              <a:r>
                <a:rPr lang="en-US" sz="1000" b="0" dirty="0">
                  <a:solidFill>
                    <a:schemeClr val="tx1"/>
                  </a:solidFill>
                </a:rPr>
                <a:t> -1)</a:t>
              </a:r>
            </a:p>
            <a:p>
              <a:endParaRPr lang="en-US" b="0" baseline="-25000" dirty="0"/>
            </a:p>
            <a:p>
              <a:r>
                <a:rPr lang="en-US" b="0" dirty="0"/>
                <a:t>VRB </a:t>
              </a:r>
              <a:r>
                <a:rPr lang="ru-RU" b="0" dirty="0"/>
                <a:t>порта антенны </a:t>
              </a:r>
              <a:r>
                <a:rPr lang="en-US" b="0" dirty="0"/>
                <a:t>p</a:t>
              </a:r>
              <a:r>
                <a:rPr lang="ru-RU" b="0" baseline="-25000" dirty="0"/>
                <a:t>2</a:t>
              </a:r>
              <a:br>
                <a:rPr lang="en-US" b="0" baseline="-25000" dirty="0"/>
              </a:br>
              <a:r>
                <a:rPr lang="ru-RU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b="0" dirty="0">
                  <a:solidFill>
                    <a:schemeClr val="tx1"/>
                  </a:solidFill>
                </a:rPr>
                <a:t>Z</a:t>
              </a:r>
              <a:r>
                <a:rPr lang="en-US" sz="1000" b="0" baseline="30000" dirty="0">
                  <a:solidFill>
                    <a:schemeClr val="tx1"/>
                  </a:solidFill>
                </a:rPr>
                <a:t>(p2)</a:t>
              </a:r>
              <a:r>
                <a:rPr lang="en-US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b="0" i="1" dirty="0">
                  <a:solidFill>
                    <a:schemeClr val="tx1"/>
                  </a:solidFill>
                </a:rPr>
                <a:t>0</a:t>
              </a:r>
              <a:r>
                <a:rPr lang="en-US" sz="1000" b="0" dirty="0">
                  <a:solidFill>
                    <a:schemeClr val="tx1"/>
                  </a:solidFill>
                </a:rPr>
                <a:t>),…, Z</a:t>
              </a:r>
              <a:r>
                <a:rPr lang="en-US" sz="1000" b="0" baseline="30000" dirty="0">
                  <a:solidFill>
                    <a:schemeClr val="tx1"/>
                  </a:solidFill>
                </a:rPr>
                <a:t>(p2)</a:t>
              </a:r>
              <a:r>
                <a:rPr lang="en-US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i="1" dirty="0">
                  <a:solidFill>
                    <a:schemeClr val="tx1"/>
                  </a:solidFill>
                </a:rPr>
                <a:t>M</a:t>
              </a:r>
              <a:r>
                <a:rPr lang="en-US" sz="1000" i="1" baseline="-25000" dirty="0">
                  <a:solidFill>
                    <a:schemeClr val="tx1"/>
                  </a:solidFill>
                </a:rPr>
                <a:t>SC_PUSCH</a:t>
              </a:r>
              <a:r>
                <a:rPr lang="en-US" sz="1000" b="0" dirty="0">
                  <a:solidFill>
                    <a:schemeClr val="tx1"/>
                  </a:solidFill>
                </a:rPr>
                <a:t> -1)</a:t>
              </a:r>
              <a:endParaRPr lang="en-US" sz="1000" b="0" baseline="-25000" dirty="0">
                <a:solidFill>
                  <a:schemeClr val="tx1"/>
                </a:solidFill>
              </a:endParaRPr>
            </a:p>
            <a:p>
              <a:endParaRPr lang="ru-RU" b="0" dirty="0"/>
            </a:p>
            <a:p>
              <a:r>
                <a:rPr lang="en-US" b="0" dirty="0"/>
                <a:t>VRB </a:t>
              </a:r>
              <a:r>
                <a:rPr lang="ru-RU" b="0" dirty="0"/>
                <a:t>порта антенны </a:t>
              </a:r>
              <a:r>
                <a:rPr lang="en-US" b="0" dirty="0"/>
                <a:t>p</a:t>
              </a:r>
              <a:r>
                <a:rPr lang="ru-RU" b="0" baseline="-25000" dirty="0"/>
                <a:t>3</a:t>
              </a:r>
              <a:br>
                <a:rPr lang="en-US" b="0" baseline="-25000" dirty="0"/>
              </a:br>
              <a:r>
                <a:rPr lang="ru-RU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b="0" dirty="0">
                  <a:solidFill>
                    <a:schemeClr val="tx1"/>
                  </a:solidFill>
                </a:rPr>
                <a:t>Z</a:t>
              </a:r>
              <a:r>
                <a:rPr lang="en-US" sz="1000" b="0" baseline="30000" dirty="0">
                  <a:solidFill>
                    <a:schemeClr val="tx1"/>
                  </a:solidFill>
                </a:rPr>
                <a:t>(p3)</a:t>
              </a:r>
              <a:r>
                <a:rPr lang="en-US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b="0" i="1" dirty="0">
                  <a:solidFill>
                    <a:schemeClr val="tx1"/>
                  </a:solidFill>
                </a:rPr>
                <a:t>0</a:t>
              </a:r>
              <a:r>
                <a:rPr lang="en-US" sz="1000" b="0" dirty="0">
                  <a:solidFill>
                    <a:schemeClr val="tx1"/>
                  </a:solidFill>
                </a:rPr>
                <a:t>),…, Z</a:t>
              </a:r>
              <a:r>
                <a:rPr lang="en-US" sz="1000" b="0" baseline="30000" dirty="0">
                  <a:solidFill>
                    <a:schemeClr val="tx1"/>
                  </a:solidFill>
                </a:rPr>
                <a:t>(p3)</a:t>
              </a:r>
              <a:r>
                <a:rPr lang="en-US" sz="1000" b="0" dirty="0">
                  <a:solidFill>
                    <a:schemeClr val="tx1"/>
                  </a:solidFill>
                </a:rPr>
                <a:t>(</a:t>
              </a:r>
              <a:r>
                <a:rPr lang="en-US" sz="1000" i="1" dirty="0">
                  <a:solidFill>
                    <a:schemeClr val="tx1"/>
                  </a:solidFill>
                </a:rPr>
                <a:t>M</a:t>
              </a:r>
              <a:r>
                <a:rPr lang="en-US" sz="1000" i="1" baseline="-25000" dirty="0">
                  <a:solidFill>
                    <a:schemeClr val="tx1"/>
                  </a:solidFill>
                </a:rPr>
                <a:t>SC_PUSCH</a:t>
              </a:r>
              <a:r>
                <a:rPr lang="en-US" sz="1000" b="0" dirty="0">
                  <a:solidFill>
                    <a:schemeClr val="tx1"/>
                  </a:solidFill>
                </a:rPr>
                <a:t> -1)</a:t>
              </a:r>
            </a:p>
            <a:p>
              <a:endParaRPr lang="en-US" b="0" baseline="-25000" dirty="0"/>
            </a:p>
            <a:p>
              <a:pPr marL="228600" indent="-228600">
                <a:buAutoNum type="arabicPeriod"/>
              </a:pPr>
              <a:endParaRPr lang="en-US" b="0" dirty="0"/>
            </a:p>
            <a:p>
              <a:endParaRPr lang="en-US" dirty="0"/>
            </a:p>
            <a:p>
              <a:endParaRPr lang="ru-RU" dirty="0"/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>
              <a:off x="8873848" y="4327982"/>
              <a:ext cx="559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8873848" y="5047696"/>
              <a:ext cx="5721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>
              <a:stCxn id="61" idx="3"/>
            </p:cNvCxnSpPr>
            <p:nvPr/>
          </p:nvCxnSpPr>
          <p:spPr>
            <a:xfrm>
              <a:off x="8878504" y="5723542"/>
              <a:ext cx="5628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>
              <a:off x="8873848" y="6408399"/>
              <a:ext cx="567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Прямоугольник 68"/>
                <p:cNvSpPr/>
                <p:nvPr/>
              </p:nvSpPr>
              <p:spPr>
                <a:xfrm>
                  <a:off x="8789407" y="4037094"/>
                  <a:ext cx="738920" cy="289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2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e>
                        </m:d>
                      </m:oMath>
                    </m:oMathPara>
                  </a14:m>
                  <a:endParaRPr lang="ru-RU" sz="12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Прямоугольник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407" y="4037094"/>
                  <a:ext cx="738920" cy="2895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Прямоугольник 69"/>
                <p:cNvSpPr/>
                <p:nvPr/>
              </p:nvSpPr>
              <p:spPr>
                <a:xfrm>
                  <a:off x="8789407" y="4758608"/>
                  <a:ext cx="738920" cy="289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2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e>
                        </m:d>
                      </m:oMath>
                    </m:oMathPara>
                  </a14:m>
                  <a:endParaRPr lang="ru-RU" sz="12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Прямоугольник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407" y="4758608"/>
                  <a:ext cx="738920" cy="2895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8794680" y="5400755"/>
                  <a:ext cx="738920" cy="289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2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e>
                        </m:d>
                      </m:oMath>
                    </m:oMathPara>
                  </a14:m>
                  <a:endParaRPr lang="ru-RU" sz="12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4680" y="5400755"/>
                  <a:ext cx="738920" cy="2895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Прямоугольник 71"/>
                <p:cNvSpPr/>
                <p:nvPr/>
              </p:nvSpPr>
              <p:spPr>
                <a:xfrm>
                  <a:off x="8789341" y="6097050"/>
                  <a:ext cx="738920" cy="289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2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e>
                        </m:d>
                      </m:oMath>
                    </m:oMathPara>
                  </a14:m>
                  <a:endParaRPr lang="ru-RU" sz="12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Прямоугольник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341" y="6097050"/>
                  <a:ext cx="738920" cy="2895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Прямая со стрелкой 72"/>
            <p:cNvCxnSpPr>
              <a:stCxn id="74" idx="2"/>
              <a:endCxn id="69" idx="0"/>
            </p:cNvCxnSpPr>
            <p:nvPr/>
          </p:nvCxnSpPr>
          <p:spPr>
            <a:xfrm>
              <a:off x="8999909" y="3785142"/>
              <a:ext cx="158958" cy="251952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ямоугольник 73"/>
            <p:cNvSpPr/>
            <p:nvPr/>
          </p:nvSpPr>
          <p:spPr>
            <a:xfrm>
              <a:off x="8151209" y="3323477"/>
              <a:ext cx="16973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Комплексные составляющие спектра</a:t>
              </a:r>
              <a:r>
                <a:rPr lang="en-US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I+jQ </a:t>
              </a:r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порта антенны </a:t>
              </a:r>
              <a:r>
                <a:rPr lang="en-US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800" baseline="-25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800" baseline="-2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5" name="Прямая со стрелкой 74"/>
            <p:cNvCxnSpPr/>
            <p:nvPr/>
          </p:nvCxnSpPr>
          <p:spPr>
            <a:xfrm>
              <a:off x="11450881" y="4311179"/>
              <a:ext cx="280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11460076" y="5047696"/>
              <a:ext cx="280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>
              <a:off x="11450881" y="5741007"/>
              <a:ext cx="280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11460076" y="6361399"/>
              <a:ext cx="280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>
              <a:endCxn id="64" idx="0"/>
            </p:cNvCxnSpPr>
            <p:nvPr/>
          </p:nvCxnSpPr>
          <p:spPr>
            <a:xfrm>
              <a:off x="10452517" y="3629334"/>
              <a:ext cx="0" cy="1680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Прямоугольник 79"/>
            <p:cNvSpPr/>
            <p:nvPr/>
          </p:nvSpPr>
          <p:spPr>
            <a:xfrm>
              <a:off x="9799291" y="3247180"/>
              <a:ext cx="13064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Добавление опорных сигналов </a:t>
              </a:r>
              <a:r>
                <a:rPr lang="en-US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DM-RS</a:t>
              </a:r>
              <a:endParaRPr lang="ru-RU" sz="800" baseline="-2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2693877" y="4485730"/>
              <a:ext cx="14569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интервал ДПФ – символ </a:t>
              </a:r>
              <a:r>
                <a:rPr lang="en-US" sz="10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000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ru-RU" sz="10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-462519" y="2225803"/>
              <a:ext cx="14191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100" dirty="0"/>
                <a:t>LDPC, Polar Code</a:t>
              </a:r>
              <a:endParaRPr lang="ru-RU" sz="1100" dirty="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5125734" y="6491512"/>
            <a:ext cx="20874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</a:t>
            </a:r>
            <a:r>
              <a:rPr lang="en-US" sz="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0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SC=0, </a:t>
            </a:r>
            <a:r>
              <a:rPr lang="ru-RU" sz="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 антенны 0-3</a:t>
            </a:r>
            <a:endParaRPr lang="en-US" sz="8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11515315" y="6366729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9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Цифровой тракт обработки сигналов передатчика АТ</a:t>
            </a:r>
            <a:r>
              <a:rPr lang="en-US" sz="2000" b="1" dirty="0">
                <a:latin typeface="+mj-lt"/>
              </a:rPr>
              <a:t> 5G</a:t>
            </a:r>
            <a:endParaRPr lang="ru-RU" sz="2000" b="1" dirty="0"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6671" y="1171403"/>
            <a:ext cx="11757888" cy="5556065"/>
            <a:chOff x="156671" y="1171403"/>
            <a:chExt cx="11757888" cy="555606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9275289" y="1668678"/>
              <a:ext cx="2503845" cy="8330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971844" y="1574175"/>
              <a:ext cx="1929753" cy="2991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ru-RU"/>
              </a:defPPr>
              <a:lvl1pPr algn="ctr">
                <a:defRPr sz="12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Цифровой смеситель</a:t>
              </a:r>
            </a:p>
            <a:p>
              <a:endParaRPr lang="ru-RU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005440" y="1574174"/>
              <a:ext cx="2116598" cy="30008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ru-RU"/>
              </a:defPPr>
              <a:lvl1pPr algn="ctr">
                <a:defRPr sz="12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ОДПФ на 4096 точек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347813" y="2040147"/>
              <a:ext cx="1485935" cy="31728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Обратное ДПФ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47813" y="2736107"/>
              <a:ext cx="1485935" cy="31728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Обратное ДПФ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341770" y="3412392"/>
              <a:ext cx="1491978" cy="31728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Обратное ДПФ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3341770" y="4108352"/>
              <a:ext cx="1491978" cy="31728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Обратное ДПФ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0" name="Прямая со стрелкой 89"/>
            <p:cNvCxnSpPr/>
            <p:nvPr/>
          </p:nvCxnSpPr>
          <p:spPr>
            <a:xfrm>
              <a:off x="294431" y="2186283"/>
              <a:ext cx="30307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Прямоугольник 90"/>
                <p:cNvSpPr/>
                <p:nvPr/>
              </p:nvSpPr>
              <p:spPr>
                <a:xfrm>
                  <a:off x="165121" y="1834782"/>
                  <a:ext cx="2963119" cy="289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ru-RU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ru-RU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SC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_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PUSCH</m:t>
                            </m:r>
                            <m:r>
                              <m:rPr>
                                <m:nor/>
                              </m:rPr>
                              <a:rPr lang="ru-RU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 sz="12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1" name="Прямоугольник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121" y="1834782"/>
                  <a:ext cx="2963119" cy="289503"/>
                </a:xfrm>
                <a:prstGeom prst="rect">
                  <a:avLst/>
                </a:prstGeom>
                <a:blipFill>
                  <a:blip r:embed="rId3"/>
                  <a:stretch>
                    <a:fillRect b="-42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Прямоугольник 91"/>
            <p:cNvSpPr/>
            <p:nvPr/>
          </p:nvSpPr>
          <p:spPr>
            <a:xfrm>
              <a:off x="6179820" y="1974302"/>
              <a:ext cx="1557885" cy="43786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 Конвертер </a:t>
              </a:r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</a:t>
              </a:r>
            </a:p>
          </p:txBody>
        </p:sp>
        <p:cxnSp>
          <p:nvCxnSpPr>
            <p:cNvPr id="93" name="Прямая со стрелкой 92"/>
            <p:cNvCxnSpPr/>
            <p:nvPr/>
          </p:nvCxnSpPr>
          <p:spPr>
            <a:xfrm>
              <a:off x="4833748" y="2178485"/>
              <a:ext cx="13198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>
              <a:off x="322201" y="2890001"/>
              <a:ext cx="30307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Прямоугольник 94"/>
                <p:cNvSpPr/>
                <p:nvPr/>
              </p:nvSpPr>
              <p:spPr>
                <a:xfrm>
                  <a:off x="192891" y="2538500"/>
                  <a:ext cx="2955103" cy="289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ru-RU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ru-RU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ru-RU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ru-RU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ru-RU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SC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_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PUSCH</m:t>
                            </m:r>
                            <m:r>
                              <m:rPr>
                                <m:nor/>
                              </m:rPr>
                              <a:rPr lang="ru-RU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 sz="12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5" name="Прямоугольник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91" y="2538500"/>
                  <a:ext cx="2955103" cy="289503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Прямая со стрелкой 95"/>
            <p:cNvCxnSpPr/>
            <p:nvPr/>
          </p:nvCxnSpPr>
          <p:spPr>
            <a:xfrm>
              <a:off x="294431" y="3582737"/>
              <a:ext cx="30307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Прямоугольник 96"/>
                <p:cNvSpPr/>
                <p:nvPr/>
              </p:nvSpPr>
              <p:spPr>
                <a:xfrm>
                  <a:off x="165121" y="3231236"/>
                  <a:ext cx="2963119" cy="289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ru-RU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ru-RU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ru-RU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ru-RU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ru-RU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SC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_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PUSCH</m:t>
                            </m:r>
                            <m:r>
                              <m:rPr>
                                <m:nor/>
                              </m:rPr>
                              <a:rPr lang="ru-RU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 sz="12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7" name="Прямоугольник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121" y="3231236"/>
                  <a:ext cx="2963119" cy="289503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Прямая со стрелкой 97"/>
            <p:cNvCxnSpPr/>
            <p:nvPr/>
          </p:nvCxnSpPr>
          <p:spPr>
            <a:xfrm>
              <a:off x="285981" y="4275473"/>
              <a:ext cx="30307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Прямоугольник 98"/>
                <p:cNvSpPr/>
                <p:nvPr/>
              </p:nvSpPr>
              <p:spPr>
                <a:xfrm>
                  <a:off x="156671" y="3923972"/>
                  <a:ext cx="2975943" cy="289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ru-RU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ru-RU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ru-RU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ru-RU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ru-RU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SC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_</m:t>
                            </m:r>
                            <m:r>
                              <m:rPr>
                                <m:nor/>
                              </m:rPr>
                              <a:rPr lang="en-US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PUSCH</m:t>
                            </m:r>
                            <m:r>
                              <m:rPr>
                                <m:nor/>
                              </m:rPr>
                              <a:rPr lang="ru-RU" sz="1200" i="1" baseline="-250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 sz="1200" dirty="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9" name="Прямоугольник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71" y="3923972"/>
                  <a:ext cx="2975943" cy="289503"/>
                </a:xfrm>
                <a:prstGeom prst="rect">
                  <a:avLst/>
                </a:prstGeom>
                <a:blipFill>
                  <a:blip r:embed="rId6"/>
                  <a:stretch>
                    <a:fillRect b="-42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Прямая со стрелкой 99"/>
            <p:cNvCxnSpPr/>
            <p:nvPr/>
          </p:nvCxnSpPr>
          <p:spPr>
            <a:xfrm flipH="1">
              <a:off x="512545" y="1589840"/>
              <a:ext cx="613953" cy="25062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 flipH="1">
              <a:off x="893543" y="1581457"/>
              <a:ext cx="232955" cy="27577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/>
            <p:cNvCxnSpPr>
              <a:endCxn id="91" idx="0"/>
            </p:cNvCxnSpPr>
            <p:nvPr/>
          </p:nvCxnSpPr>
          <p:spPr>
            <a:xfrm>
              <a:off x="1126498" y="1574174"/>
              <a:ext cx="520183" cy="260608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Прямоугольник 102"/>
            <p:cNvSpPr/>
            <p:nvPr/>
          </p:nvSpPr>
          <p:spPr>
            <a:xfrm>
              <a:off x="165121" y="1391137"/>
              <a:ext cx="253860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Составляющие спектра – </a:t>
              </a:r>
              <a:r>
                <a:rPr lang="en-US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 (Sub Carriers)</a:t>
              </a:r>
              <a:endParaRPr lang="ru-RU" sz="8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Прямоугольник 103"/>
                <p:cNvSpPr/>
                <p:nvPr/>
              </p:nvSpPr>
              <p:spPr>
                <a:xfrm>
                  <a:off x="5070115" y="1798356"/>
                  <a:ext cx="842410" cy="3222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Прямоугольник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115" y="1798356"/>
                  <a:ext cx="842410" cy="322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Прямоугольник 104"/>
            <p:cNvSpPr/>
            <p:nvPr/>
          </p:nvSpPr>
          <p:spPr>
            <a:xfrm>
              <a:off x="6185640" y="2657487"/>
              <a:ext cx="1552065" cy="47210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 Конвертер </a:t>
              </a:r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</a:t>
              </a:r>
            </a:p>
          </p:txBody>
        </p:sp>
        <p:cxnSp>
          <p:nvCxnSpPr>
            <p:cNvPr id="106" name="Прямая со стрелкой 105"/>
            <p:cNvCxnSpPr/>
            <p:nvPr/>
          </p:nvCxnSpPr>
          <p:spPr>
            <a:xfrm>
              <a:off x="4839568" y="2886950"/>
              <a:ext cx="13140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Прямоугольник 106"/>
            <p:cNvSpPr/>
            <p:nvPr/>
          </p:nvSpPr>
          <p:spPr>
            <a:xfrm>
              <a:off x="6180366" y="3345104"/>
              <a:ext cx="1557340" cy="454671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 Конвертер </a:t>
              </a:r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</a:t>
              </a:r>
            </a:p>
          </p:txBody>
        </p:sp>
        <p:cxnSp>
          <p:nvCxnSpPr>
            <p:cNvPr id="108" name="Прямая со стрелкой 107"/>
            <p:cNvCxnSpPr/>
            <p:nvPr/>
          </p:nvCxnSpPr>
          <p:spPr>
            <a:xfrm>
              <a:off x="4834293" y="3564528"/>
              <a:ext cx="13193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Прямоугольник 108"/>
            <p:cNvSpPr/>
            <p:nvPr/>
          </p:nvSpPr>
          <p:spPr>
            <a:xfrm>
              <a:off x="6164536" y="4068630"/>
              <a:ext cx="1573170" cy="426064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 Конвертер </a:t>
              </a:r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</a:t>
              </a:r>
            </a:p>
          </p:txBody>
        </p:sp>
        <p:cxnSp>
          <p:nvCxnSpPr>
            <p:cNvPr id="110" name="Прямая со стрелкой 109"/>
            <p:cNvCxnSpPr/>
            <p:nvPr/>
          </p:nvCxnSpPr>
          <p:spPr>
            <a:xfrm>
              <a:off x="4818463" y="4274915"/>
              <a:ext cx="13351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Прямоугольник 110"/>
                <p:cNvSpPr/>
                <p:nvPr/>
              </p:nvSpPr>
              <p:spPr>
                <a:xfrm>
                  <a:off x="5076533" y="2569325"/>
                  <a:ext cx="842410" cy="3222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Прямоугольник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533" y="2569325"/>
                  <a:ext cx="842410" cy="322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Прямоугольник 111"/>
                <p:cNvSpPr/>
                <p:nvPr/>
              </p:nvSpPr>
              <p:spPr>
                <a:xfrm>
                  <a:off x="5114471" y="3240988"/>
                  <a:ext cx="842410" cy="3222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Прямоугольник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471" y="3240988"/>
                  <a:ext cx="842410" cy="3222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Прямоугольник 112"/>
                <p:cNvSpPr/>
                <p:nvPr/>
              </p:nvSpPr>
              <p:spPr>
                <a:xfrm>
                  <a:off x="5106720" y="3930108"/>
                  <a:ext cx="842410" cy="3222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</m:t>
                            </m:r>
                          </m:e>
                          <m:sup>
                            <m:d>
                              <m:dPr>
                                <m:ctrlP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ru-R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Прямоугольник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6720" y="3930108"/>
                  <a:ext cx="842410" cy="32226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Прямая со стрелкой 113"/>
            <p:cNvCxnSpPr>
              <a:stCxn id="115" idx="2"/>
            </p:cNvCxnSpPr>
            <p:nvPr/>
          </p:nvCxnSpPr>
          <p:spPr>
            <a:xfrm flipH="1">
              <a:off x="5459538" y="1578578"/>
              <a:ext cx="179933" cy="26287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Прямоугольник 114"/>
            <p:cNvSpPr/>
            <p:nvPr/>
          </p:nvSpPr>
          <p:spPr>
            <a:xfrm>
              <a:off x="4818419" y="1240024"/>
              <a:ext cx="16421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Комплексный </a:t>
              </a:r>
              <a:r>
                <a:rPr lang="en-US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OFDM-</a:t>
              </a:r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символ</a:t>
              </a:r>
              <a:r>
                <a:rPr lang="en-US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(I+jQ) </a:t>
              </a:r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 времени</a:t>
              </a:r>
            </a:p>
          </p:txBody>
        </p:sp>
        <p:cxnSp>
          <p:nvCxnSpPr>
            <p:cNvPr id="116" name="Прямая со стрелкой 115"/>
            <p:cNvCxnSpPr/>
            <p:nvPr/>
          </p:nvCxnSpPr>
          <p:spPr>
            <a:xfrm>
              <a:off x="7737705" y="2039312"/>
              <a:ext cx="72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>
              <a:off x="7737705" y="2328872"/>
              <a:ext cx="72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Прямоугольник 117"/>
                <p:cNvSpPr/>
                <p:nvPr/>
              </p:nvSpPr>
              <p:spPr>
                <a:xfrm>
                  <a:off x="7960686" y="1781940"/>
                  <a:ext cx="2977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18" name="Прямоугольник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686" y="1781940"/>
                  <a:ext cx="297774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Прямоугольник 118"/>
                <p:cNvSpPr/>
                <p:nvPr/>
              </p:nvSpPr>
              <p:spPr>
                <a:xfrm>
                  <a:off x="7924481" y="2073212"/>
                  <a:ext cx="3518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19" name="Прямоугольник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481" y="2073212"/>
                  <a:ext cx="351827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Блок-схема: ссылка на другую страницу 119"/>
            <p:cNvSpPr/>
            <p:nvPr/>
          </p:nvSpPr>
          <p:spPr>
            <a:xfrm rot="16200000">
              <a:off x="8603653" y="1620369"/>
              <a:ext cx="331513" cy="612648"/>
            </a:xfrm>
            <a:prstGeom prst="flowChartOffpage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Блок-схема: ссылка на другую страницу 120"/>
            <p:cNvSpPr/>
            <p:nvPr/>
          </p:nvSpPr>
          <p:spPr>
            <a:xfrm rot="16200000">
              <a:off x="8603654" y="1984535"/>
              <a:ext cx="331513" cy="612648"/>
            </a:xfrm>
            <a:prstGeom prst="flowChartOffpage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2" name="Прямая со стрелкой 121"/>
            <p:cNvCxnSpPr>
              <a:stCxn id="120" idx="2"/>
            </p:cNvCxnSpPr>
            <p:nvPr/>
          </p:nvCxnSpPr>
          <p:spPr>
            <a:xfrm>
              <a:off x="9075734" y="1926693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 стрелкой 122"/>
            <p:cNvCxnSpPr/>
            <p:nvPr/>
          </p:nvCxnSpPr>
          <p:spPr>
            <a:xfrm>
              <a:off x="9075734" y="2333043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/>
            <p:nvPr/>
          </p:nvCxnSpPr>
          <p:spPr>
            <a:xfrm>
              <a:off x="7737705" y="2752309"/>
              <a:ext cx="72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/>
            <p:nvPr/>
          </p:nvCxnSpPr>
          <p:spPr>
            <a:xfrm>
              <a:off x="7737705" y="2946614"/>
              <a:ext cx="72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Прямоугольник 125"/>
                <p:cNvSpPr/>
                <p:nvPr/>
              </p:nvSpPr>
              <p:spPr>
                <a:xfrm>
                  <a:off x="7960686" y="2494937"/>
                  <a:ext cx="2977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26" name="Прямоугольник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686" y="2494937"/>
                  <a:ext cx="297774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Прямоугольник 126"/>
                <p:cNvSpPr/>
                <p:nvPr/>
              </p:nvSpPr>
              <p:spPr>
                <a:xfrm>
                  <a:off x="7916740" y="2691069"/>
                  <a:ext cx="3518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27" name="Прямоугольник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740" y="2691069"/>
                  <a:ext cx="351827" cy="307777"/>
                </a:xfrm>
                <a:prstGeom prst="rect">
                  <a:avLst/>
                </a:prstGeom>
                <a:blipFill>
                  <a:blip r:embed="rId1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Блок-схема: ссылка на другую страницу 127"/>
            <p:cNvSpPr/>
            <p:nvPr/>
          </p:nvSpPr>
          <p:spPr>
            <a:xfrm rot="16200000">
              <a:off x="8603653" y="2342892"/>
              <a:ext cx="331513" cy="612648"/>
            </a:xfrm>
            <a:prstGeom prst="flowChartOffpage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Блок-схема: ссылка на другую страницу 128"/>
            <p:cNvSpPr/>
            <p:nvPr/>
          </p:nvSpPr>
          <p:spPr>
            <a:xfrm rot="16200000">
              <a:off x="8603654" y="2702295"/>
              <a:ext cx="331513" cy="612648"/>
            </a:xfrm>
            <a:prstGeom prst="flowChartOffpage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0" name="Прямая со стрелкой 129"/>
            <p:cNvCxnSpPr>
              <a:stCxn id="128" idx="2"/>
            </p:cNvCxnSpPr>
            <p:nvPr/>
          </p:nvCxnSpPr>
          <p:spPr>
            <a:xfrm>
              <a:off x="9075734" y="2649216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>
              <a:off x="9075734" y="3046040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 стрелкой 131"/>
            <p:cNvCxnSpPr/>
            <p:nvPr/>
          </p:nvCxnSpPr>
          <p:spPr>
            <a:xfrm>
              <a:off x="7737706" y="3414521"/>
              <a:ext cx="72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>
              <a:off x="7737706" y="3704081"/>
              <a:ext cx="72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Прямоугольник 133"/>
                <p:cNvSpPr/>
                <p:nvPr/>
              </p:nvSpPr>
              <p:spPr>
                <a:xfrm>
                  <a:off x="7960687" y="3157149"/>
                  <a:ext cx="2977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34" name="Прямоугольник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687" y="3157149"/>
                  <a:ext cx="297774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Прямоугольник 134"/>
                <p:cNvSpPr/>
                <p:nvPr/>
              </p:nvSpPr>
              <p:spPr>
                <a:xfrm>
                  <a:off x="7924481" y="3438364"/>
                  <a:ext cx="3518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35" name="Прямоугольник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481" y="3438364"/>
                  <a:ext cx="351827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Блок-схема: ссылка на другую страницу 135"/>
            <p:cNvSpPr/>
            <p:nvPr/>
          </p:nvSpPr>
          <p:spPr>
            <a:xfrm rot="16200000">
              <a:off x="8603654" y="3100359"/>
              <a:ext cx="331513" cy="612648"/>
            </a:xfrm>
            <a:prstGeom prst="flowChartOffpage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Блок-схема: ссылка на другую страницу 136"/>
            <p:cNvSpPr/>
            <p:nvPr/>
          </p:nvSpPr>
          <p:spPr>
            <a:xfrm rot="16200000">
              <a:off x="8603655" y="3464525"/>
              <a:ext cx="331513" cy="612648"/>
            </a:xfrm>
            <a:prstGeom prst="flowChartOffpage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8" name="Прямая со стрелкой 137"/>
            <p:cNvCxnSpPr>
              <a:stCxn id="136" idx="2"/>
            </p:cNvCxnSpPr>
            <p:nvPr/>
          </p:nvCxnSpPr>
          <p:spPr>
            <a:xfrm>
              <a:off x="9075735" y="3406683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>
              <a:off x="9075735" y="3803507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>
              <a:off x="7744716" y="4148293"/>
              <a:ext cx="72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 стрелкой 140"/>
            <p:cNvCxnSpPr/>
            <p:nvPr/>
          </p:nvCxnSpPr>
          <p:spPr>
            <a:xfrm>
              <a:off x="7744716" y="4437853"/>
              <a:ext cx="725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Прямоугольник 141"/>
                <p:cNvSpPr/>
                <p:nvPr/>
              </p:nvSpPr>
              <p:spPr>
                <a:xfrm>
                  <a:off x="7970793" y="3909448"/>
                  <a:ext cx="2977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42" name="Прямоугольник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0793" y="3909448"/>
                  <a:ext cx="297774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Прямоугольник 142"/>
                <p:cNvSpPr/>
                <p:nvPr/>
              </p:nvSpPr>
              <p:spPr>
                <a:xfrm>
                  <a:off x="7924481" y="4156111"/>
                  <a:ext cx="3518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43" name="Прямоугольник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481" y="4156111"/>
                  <a:ext cx="351827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Блок-схема: ссылка на другую страницу 143"/>
            <p:cNvSpPr/>
            <p:nvPr/>
          </p:nvSpPr>
          <p:spPr>
            <a:xfrm rot="16200000">
              <a:off x="8610664" y="3834131"/>
              <a:ext cx="331513" cy="612648"/>
            </a:xfrm>
            <a:prstGeom prst="flowChartOffpage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Блок-схема: ссылка на другую страницу 144"/>
            <p:cNvSpPr/>
            <p:nvPr/>
          </p:nvSpPr>
          <p:spPr>
            <a:xfrm rot="16200000">
              <a:off x="8605902" y="4198297"/>
              <a:ext cx="331513" cy="612648"/>
            </a:xfrm>
            <a:prstGeom prst="flowChartOffpage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6" name="Прямая со стрелкой 145"/>
            <p:cNvCxnSpPr>
              <a:stCxn id="144" idx="2"/>
            </p:cNvCxnSpPr>
            <p:nvPr/>
          </p:nvCxnSpPr>
          <p:spPr>
            <a:xfrm>
              <a:off x="9082745" y="4140455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 стрелкой 146"/>
            <p:cNvCxnSpPr/>
            <p:nvPr/>
          </p:nvCxnSpPr>
          <p:spPr>
            <a:xfrm>
              <a:off x="9082745" y="4537279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Прямоугольник 147"/>
            <p:cNvSpPr/>
            <p:nvPr/>
          </p:nvSpPr>
          <p:spPr>
            <a:xfrm>
              <a:off x="9371991" y="1771696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9371991" y="2191510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9364980" y="2540029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9367223" y="2900671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9371991" y="3256884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9364980" y="3653707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9364390" y="4005145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9371991" y="4405697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ПФ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6" name="Прямая со стрелкой 155"/>
            <p:cNvCxnSpPr/>
            <p:nvPr/>
          </p:nvCxnSpPr>
          <p:spPr>
            <a:xfrm>
              <a:off x="9838150" y="1908006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 стрелкой 156"/>
            <p:cNvCxnSpPr/>
            <p:nvPr/>
          </p:nvCxnSpPr>
          <p:spPr>
            <a:xfrm>
              <a:off x="9838150" y="2314356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 стрелкой 157"/>
            <p:cNvCxnSpPr/>
            <p:nvPr/>
          </p:nvCxnSpPr>
          <p:spPr>
            <a:xfrm>
              <a:off x="9838150" y="2630529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 стрелкой 158"/>
            <p:cNvCxnSpPr/>
            <p:nvPr/>
          </p:nvCxnSpPr>
          <p:spPr>
            <a:xfrm>
              <a:off x="9838150" y="3027353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 стрелкой 159"/>
            <p:cNvCxnSpPr/>
            <p:nvPr/>
          </p:nvCxnSpPr>
          <p:spPr>
            <a:xfrm>
              <a:off x="9838151" y="3387996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 стрелкой 160"/>
            <p:cNvCxnSpPr/>
            <p:nvPr/>
          </p:nvCxnSpPr>
          <p:spPr>
            <a:xfrm>
              <a:off x="9838151" y="3784820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 стрелкой 161"/>
            <p:cNvCxnSpPr/>
            <p:nvPr/>
          </p:nvCxnSpPr>
          <p:spPr>
            <a:xfrm>
              <a:off x="9845161" y="4121768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 стрелкой 162"/>
            <p:cNvCxnSpPr/>
            <p:nvPr/>
          </p:nvCxnSpPr>
          <p:spPr>
            <a:xfrm>
              <a:off x="9845161" y="4518592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Группа 163"/>
            <p:cNvGrpSpPr/>
            <p:nvPr/>
          </p:nvGrpSpPr>
          <p:grpSpPr>
            <a:xfrm rot="2633879">
              <a:off x="10114959" y="1843038"/>
              <a:ext cx="231364" cy="240825"/>
              <a:chOff x="2264777" y="3597182"/>
              <a:chExt cx="438505" cy="443258"/>
            </a:xfrm>
          </p:grpSpPr>
          <p:grpSp>
            <p:nvGrpSpPr>
              <p:cNvPr id="165" name="Группа 164"/>
              <p:cNvGrpSpPr/>
              <p:nvPr/>
            </p:nvGrpSpPr>
            <p:grpSpPr>
              <a:xfrm>
                <a:off x="2298700" y="3641898"/>
                <a:ext cx="374568" cy="339898"/>
                <a:chOff x="2298700" y="3641898"/>
                <a:chExt cx="374568" cy="339898"/>
              </a:xfrm>
            </p:grpSpPr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>
                  <a:off x="2484030" y="3641898"/>
                  <a:ext cx="0" cy="339898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>
                  <a:off x="2298700" y="3816726"/>
                  <a:ext cx="374568" cy="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66" name="Овал 165"/>
              <p:cNvSpPr/>
              <p:nvPr/>
            </p:nvSpPr>
            <p:spPr>
              <a:xfrm>
                <a:off x="2264777" y="3597182"/>
                <a:ext cx="438505" cy="4432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9" name="Группа 168"/>
            <p:cNvGrpSpPr/>
            <p:nvPr/>
          </p:nvGrpSpPr>
          <p:grpSpPr>
            <a:xfrm rot="2633879">
              <a:off x="10114959" y="2245107"/>
              <a:ext cx="231364" cy="240825"/>
              <a:chOff x="2264777" y="3597182"/>
              <a:chExt cx="438505" cy="443258"/>
            </a:xfrm>
          </p:grpSpPr>
          <p:grpSp>
            <p:nvGrpSpPr>
              <p:cNvPr id="170" name="Группа 169"/>
              <p:cNvGrpSpPr/>
              <p:nvPr/>
            </p:nvGrpSpPr>
            <p:grpSpPr>
              <a:xfrm>
                <a:off x="2298700" y="3641898"/>
                <a:ext cx="374568" cy="339898"/>
                <a:chOff x="2298700" y="3641898"/>
                <a:chExt cx="374568" cy="339898"/>
              </a:xfrm>
            </p:grpSpPr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>
                  <a:off x="2484030" y="3641898"/>
                  <a:ext cx="0" cy="339898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3" name="Прямая соединительная линия 172"/>
                <p:cNvCxnSpPr/>
                <p:nvPr/>
              </p:nvCxnSpPr>
              <p:spPr>
                <a:xfrm>
                  <a:off x="2298700" y="3816726"/>
                  <a:ext cx="374568" cy="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71" name="Овал 170"/>
              <p:cNvSpPr/>
              <p:nvPr/>
            </p:nvSpPr>
            <p:spPr>
              <a:xfrm>
                <a:off x="2264777" y="3597182"/>
                <a:ext cx="438505" cy="4432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4" name="Группа 173"/>
            <p:cNvGrpSpPr/>
            <p:nvPr/>
          </p:nvGrpSpPr>
          <p:grpSpPr>
            <a:xfrm rot="2633879">
              <a:off x="10114960" y="2580634"/>
              <a:ext cx="231364" cy="240825"/>
              <a:chOff x="2264777" y="3597182"/>
              <a:chExt cx="438505" cy="443258"/>
            </a:xfrm>
          </p:grpSpPr>
          <p:grpSp>
            <p:nvGrpSpPr>
              <p:cNvPr id="175" name="Группа 174"/>
              <p:cNvGrpSpPr/>
              <p:nvPr/>
            </p:nvGrpSpPr>
            <p:grpSpPr>
              <a:xfrm>
                <a:off x="2298700" y="3641898"/>
                <a:ext cx="374568" cy="339898"/>
                <a:chOff x="2298700" y="3641898"/>
                <a:chExt cx="374568" cy="339898"/>
              </a:xfrm>
            </p:grpSpPr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>
                  <a:off x="2484030" y="3641898"/>
                  <a:ext cx="0" cy="339898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>
                  <a:off x="2298700" y="3816726"/>
                  <a:ext cx="374568" cy="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76" name="Овал 175"/>
              <p:cNvSpPr/>
              <p:nvPr/>
            </p:nvSpPr>
            <p:spPr>
              <a:xfrm>
                <a:off x="2264777" y="3597182"/>
                <a:ext cx="438505" cy="4432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9" name="Группа 178"/>
            <p:cNvGrpSpPr/>
            <p:nvPr/>
          </p:nvGrpSpPr>
          <p:grpSpPr>
            <a:xfrm rot="2633879">
              <a:off x="10114959" y="2977457"/>
              <a:ext cx="231364" cy="240825"/>
              <a:chOff x="2264777" y="3597182"/>
              <a:chExt cx="438505" cy="443258"/>
            </a:xfrm>
          </p:grpSpPr>
          <p:grpSp>
            <p:nvGrpSpPr>
              <p:cNvPr id="180" name="Группа 179"/>
              <p:cNvGrpSpPr/>
              <p:nvPr/>
            </p:nvGrpSpPr>
            <p:grpSpPr>
              <a:xfrm>
                <a:off x="2298700" y="3641898"/>
                <a:ext cx="374568" cy="339898"/>
                <a:chOff x="2298700" y="3641898"/>
                <a:chExt cx="374568" cy="339898"/>
              </a:xfrm>
            </p:grpSpPr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>
                  <a:off x="2484030" y="3641898"/>
                  <a:ext cx="0" cy="339898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>
                  <a:off x="2298700" y="3816726"/>
                  <a:ext cx="374568" cy="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81" name="Овал 180"/>
              <p:cNvSpPr/>
              <p:nvPr/>
            </p:nvSpPr>
            <p:spPr>
              <a:xfrm>
                <a:off x="2264777" y="3597182"/>
                <a:ext cx="438505" cy="4432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4" name="Группа 183"/>
            <p:cNvGrpSpPr/>
            <p:nvPr/>
          </p:nvGrpSpPr>
          <p:grpSpPr>
            <a:xfrm rot="2633879">
              <a:off x="10114960" y="3344239"/>
              <a:ext cx="231364" cy="240825"/>
              <a:chOff x="2264777" y="3597182"/>
              <a:chExt cx="438505" cy="443258"/>
            </a:xfrm>
          </p:grpSpPr>
          <p:grpSp>
            <p:nvGrpSpPr>
              <p:cNvPr id="185" name="Группа 184"/>
              <p:cNvGrpSpPr/>
              <p:nvPr/>
            </p:nvGrpSpPr>
            <p:grpSpPr>
              <a:xfrm>
                <a:off x="2298700" y="3641898"/>
                <a:ext cx="374568" cy="339898"/>
                <a:chOff x="2298700" y="3641898"/>
                <a:chExt cx="374568" cy="339898"/>
              </a:xfrm>
            </p:grpSpPr>
            <p:cxnSp>
              <p:nvCxnSpPr>
                <p:cNvPr id="187" name="Прямая соединительная линия 186"/>
                <p:cNvCxnSpPr/>
                <p:nvPr/>
              </p:nvCxnSpPr>
              <p:spPr>
                <a:xfrm>
                  <a:off x="2484030" y="3641898"/>
                  <a:ext cx="0" cy="339898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8" name="Прямая соединительная линия 187"/>
                <p:cNvCxnSpPr/>
                <p:nvPr/>
              </p:nvCxnSpPr>
              <p:spPr>
                <a:xfrm>
                  <a:off x="2298700" y="3816726"/>
                  <a:ext cx="374568" cy="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86" name="Овал 185"/>
              <p:cNvSpPr/>
              <p:nvPr/>
            </p:nvSpPr>
            <p:spPr>
              <a:xfrm>
                <a:off x="2264777" y="3597182"/>
                <a:ext cx="438505" cy="4432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9" name="Группа 188"/>
            <p:cNvGrpSpPr/>
            <p:nvPr/>
          </p:nvGrpSpPr>
          <p:grpSpPr>
            <a:xfrm rot="2633879">
              <a:off x="10114959" y="3695830"/>
              <a:ext cx="231364" cy="240825"/>
              <a:chOff x="2264777" y="3597182"/>
              <a:chExt cx="438505" cy="443258"/>
            </a:xfrm>
          </p:grpSpPr>
          <p:grpSp>
            <p:nvGrpSpPr>
              <p:cNvPr id="190" name="Группа 189"/>
              <p:cNvGrpSpPr/>
              <p:nvPr/>
            </p:nvGrpSpPr>
            <p:grpSpPr>
              <a:xfrm>
                <a:off x="2298700" y="3641898"/>
                <a:ext cx="374568" cy="339898"/>
                <a:chOff x="2298700" y="3641898"/>
                <a:chExt cx="374568" cy="339898"/>
              </a:xfrm>
            </p:grpSpPr>
            <p:cxnSp>
              <p:nvCxnSpPr>
                <p:cNvPr id="192" name="Прямая соединительная линия 191"/>
                <p:cNvCxnSpPr/>
                <p:nvPr/>
              </p:nvCxnSpPr>
              <p:spPr>
                <a:xfrm>
                  <a:off x="2484030" y="3641898"/>
                  <a:ext cx="0" cy="339898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>
                <a:xfrm>
                  <a:off x="2298700" y="3816726"/>
                  <a:ext cx="374568" cy="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91" name="Овал 190"/>
              <p:cNvSpPr/>
              <p:nvPr/>
            </p:nvSpPr>
            <p:spPr>
              <a:xfrm>
                <a:off x="2264777" y="3597182"/>
                <a:ext cx="438505" cy="4432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4" name="Группа 193"/>
            <p:cNvGrpSpPr/>
            <p:nvPr/>
          </p:nvGrpSpPr>
          <p:grpSpPr>
            <a:xfrm rot="2633879">
              <a:off x="10114958" y="4060575"/>
              <a:ext cx="231364" cy="240825"/>
              <a:chOff x="2264777" y="3597182"/>
              <a:chExt cx="438505" cy="443258"/>
            </a:xfrm>
          </p:grpSpPr>
          <p:grpSp>
            <p:nvGrpSpPr>
              <p:cNvPr id="195" name="Группа 194"/>
              <p:cNvGrpSpPr/>
              <p:nvPr/>
            </p:nvGrpSpPr>
            <p:grpSpPr>
              <a:xfrm>
                <a:off x="2298700" y="3641898"/>
                <a:ext cx="374568" cy="339898"/>
                <a:chOff x="2298700" y="3641898"/>
                <a:chExt cx="374568" cy="339898"/>
              </a:xfrm>
            </p:grpSpPr>
            <p:cxnSp>
              <p:nvCxnSpPr>
                <p:cNvPr id="197" name="Прямая соединительная линия 196"/>
                <p:cNvCxnSpPr/>
                <p:nvPr/>
              </p:nvCxnSpPr>
              <p:spPr>
                <a:xfrm>
                  <a:off x="2484030" y="3641898"/>
                  <a:ext cx="0" cy="339898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8" name="Прямая соединительная линия 197"/>
                <p:cNvCxnSpPr/>
                <p:nvPr/>
              </p:nvCxnSpPr>
              <p:spPr>
                <a:xfrm>
                  <a:off x="2298700" y="3816726"/>
                  <a:ext cx="374568" cy="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96" name="Овал 195"/>
              <p:cNvSpPr/>
              <p:nvPr/>
            </p:nvSpPr>
            <p:spPr>
              <a:xfrm>
                <a:off x="2264777" y="3597182"/>
                <a:ext cx="438505" cy="4432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9" name="Группа 198"/>
            <p:cNvGrpSpPr/>
            <p:nvPr/>
          </p:nvGrpSpPr>
          <p:grpSpPr>
            <a:xfrm rot="2633879">
              <a:off x="10129479" y="4462619"/>
              <a:ext cx="231364" cy="240825"/>
              <a:chOff x="2264777" y="3597182"/>
              <a:chExt cx="438505" cy="443258"/>
            </a:xfrm>
          </p:grpSpPr>
          <p:grpSp>
            <p:nvGrpSpPr>
              <p:cNvPr id="200" name="Группа 199"/>
              <p:cNvGrpSpPr/>
              <p:nvPr/>
            </p:nvGrpSpPr>
            <p:grpSpPr>
              <a:xfrm>
                <a:off x="2298700" y="3641898"/>
                <a:ext cx="374568" cy="339898"/>
                <a:chOff x="2298700" y="3641898"/>
                <a:chExt cx="374568" cy="339898"/>
              </a:xfrm>
            </p:grpSpPr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>
                  <a:off x="2484030" y="3641898"/>
                  <a:ext cx="0" cy="339898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03" name="Прямая соединительная линия 202"/>
                <p:cNvCxnSpPr/>
                <p:nvPr/>
              </p:nvCxnSpPr>
              <p:spPr>
                <a:xfrm>
                  <a:off x="2298700" y="3816726"/>
                  <a:ext cx="374568" cy="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01" name="Овал 200"/>
              <p:cNvSpPr/>
              <p:nvPr/>
            </p:nvSpPr>
            <p:spPr>
              <a:xfrm>
                <a:off x="2264777" y="3597182"/>
                <a:ext cx="438505" cy="4432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4" name="Прямоугольник 203"/>
            <p:cNvSpPr/>
            <p:nvPr/>
          </p:nvSpPr>
          <p:spPr>
            <a:xfrm>
              <a:off x="9756567" y="5750586"/>
              <a:ext cx="1058183" cy="48357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Опорный генератор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5" name="Прямая со стрелкой 204"/>
            <p:cNvCxnSpPr/>
            <p:nvPr/>
          </p:nvCxnSpPr>
          <p:spPr>
            <a:xfrm flipV="1">
              <a:off x="10551355" y="5505996"/>
              <a:ext cx="0" cy="2514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Прямоугольник 205"/>
            <p:cNvSpPr/>
            <p:nvPr/>
          </p:nvSpPr>
          <p:spPr>
            <a:xfrm>
              <a:off x="10307011" y="5179660"/>
              <a:ext cx="488687" cy="326336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r>
                <a:rPr lang="ru-RU" sz="1200" b="1" baseline="30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b="1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7" name="Прямая со стрелкой 206"/>
            <p:cNvCxnSpPr/>
            <p:nvPr/>
          </p:nvCxnSpPr>
          <p:spPr>
            <a:xfrm>
              <a:off x="9966136" y="2031866"/>
              <a:ext cx="161260" cy="2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я со стрелкой 207"/>
            <p:cNvCxnSpPr/>
            <p:nvPr/>
          </p:nvCxnSpPr>
          <p:spPr>
            <a:xfrm>
              <a:off x="9960801" y="2748633"/>
              <a:ext cx="161260" cy="2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 стрелкой 208"/>
            <p:cNvCxnSpPr/>
            <p:nvPr/>
          </p:nvCxnSpPr>
          <p:spPr>
            <a:xfrm>
              <a:off x="9960801" y="3523258"/>
              <a:ext cx="161260" cy="2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 стрелкой 209"/>
            <p:cNvCxnSpPr/>
            <p:nvPr/>
          </p:nvCxnSpPr>
          <p:spPr>
            <a:xfrm>
              <a:off x="9955256" y="4215719"/>
              <a:ext cx="161260" cy="2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 стрелкой 210"/>
            <p:cNvCxnSpPr/>
            <p:nvPr/>
          </p:nvCxnSpPr>
          <p:spPr>
            <a:xfrm flipH="1">
              <a:off x="10337715" y="4646840"/>
              <a:ext cx="2245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 стрелкой 211"/>
            <p:cNvCxnSpPr/>
            <p:nvPr/>
          </p:nvCxnSpPr>
          <p:spPr>
            <a:xfrm flipH="1">
              <a:off x="10328666" y="3880051"/>
              <a:ext cx="2245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Прямая со стрелкой 212"/>
            <p:cNvCxnSpPr/>
            <p:nvPr/>
          </p:nvCxnSpPr>
          <p:spPr>
            <a:xfrm flipH="1">
              <a:off x="10328666" y="3157149"/>
              <a:ext cx="2245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Прямая со стрелкой 213"/>
            <p:cNvCxnSpPr/>
            <p:nvPr/>
          </p:nvCxnSpPr>
          <p:spPr>
            <a:xfrm flipH="1">
              <a:off x="10337859" y="2412164"/>
              <a:ext cx="2245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единительная линия 214"/>
            <p:cNvCxnSpPr/>
            <p:nvPr/>
          </p:nvCxnSpPr>
          <p:spPr>
            <a:xfrm>
              <a:off x="10553218" y="2412164"/>
              <a:ext cx="0" cy="2767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единительная линия 215"/>
            <p:cNvCxnSpPr/>
            <p:nvPr/>
          </p:nvCxnSpPr>
          <p:spPr>
            <a:xfrm>
              <a:off x="9959536" y="2027259"/>
              <a:ext cx="0" cy="3730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Прямоугольник 216"/>
            <p:cNvSpPr/>
            <p:nvPr/>
          </p:nvSpPr>
          <p:spPr>
            <a:xfrm>
              <a:off x="10758962" y="2033624"/>
              <a:ext cx="282333" cy="21356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8" name="Соединительная линия уступом 217"/>
            <p:cNvCxnSpPr>
              <a:stCxn id="166" idx="7"/>
              <a:endCxn id="217" idx="0"/>
            </p:cNvCxnSpPr>
            <p:nvPr/>
          </p:nvCxnSpPr>
          <p:spPr>
            <a:xfrm rot="16200000" flipH="1">
              <a:off x="10586971" y="1720466"/>
              <a:ext cx="74808" cy="551508"/>
            </a:xfrm>
            <a:prstGeom prst="bentConnector3">
              <a:avLst>
                <a:gd name="adj1" fmla="val -7142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Соединительная линия уступом 218"/>
            <p:cNvCxnSpPr>
              <a:stCxn id="171" idx="7"/>
              <a:endCxn id="217" idx="2"/>
            </p:cNvCxnSpPr>
            <p:nvPr/>
          </p:nvCxnSpPr>
          <p:spPr>
            <a:xfrm rot="5400000" flipH="1" flipV="1">
              <a:off x="10567525" y="2028281"/>
              <a:ext cx="113701" cy="551508"/>
            </a:xfrm>
            <a:prstGeom prst="bentConnector5">
              <a:avLst>
                <a:gd name="adj1" fmla="val -2"/>
                <a:gd name="adj2" fmla="val 36993"/>
                <a:gd name="adj3" fmla="val -52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Прямоугольник 219"/>
            <p:cNvSpPr/>
            <p:nvPr/>
          </p:nvSpPr>
          <p:spPr>
            <a:xfrm>
              <a:off x="10758962" y="2772694"/>
              <a:ext cx="282333" cy="21356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1" name="Соединительная линия уступом 220"/>
            <p:cNvCxnSpPr>
              <a:endCxn id="220" idx="0"/>
            </p:cNvCxnSpPr>
            <p:nvPr/>
          </p:nvCxnSpPr>
          <p:spPr>
            <a:xfrm rot="16200000" flipH="1">
              <a:off x="10586971" y="2459536"/>
              <a:ext cx="74808" cy="551508"/>
            </a:xfrm>
            <a:prstGeom prst="bentConnector3">
              <a:avLst>
                <a:gd name="adj1" fmla="val -7142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Соединительная линия уступом 221"/>
            <p:cNvCxnSpPr>
              <a:endCxn id="220" idx="2"/>
            </p:cNvCxnSpPr>
            <p:nvPr/>
          </p:nvCxnSpPr>
          <p:spPr>
            <a:xfrm rot="5400000" flipH="1" flipV="1">
              <a:off x="10567525" y="2767351"/>
              <a:ext cx="113701" cy="551508"/>
            </a:xfrm>
            <a:prstGeom prst="bentConnector5">
              <a:avLst>
                <a:gd name="adj1" fmla="val -2"/>
                <a:gd name="adj2" fmla="val 36993"/>
                <a:gd name="adj3" fmla="val -52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Прямоугольник 222"/>
            <p:cNvSpPr/>
            <p:nvPr/>
          </p:nvSpPr>
          <p:spPr>
            <a:xfrm>
              <a:off x="10740517" y="3465660"/>
              <a:ext cx="282333" cy="21356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4" name="Соединительная линия уступом 223"/>
            <p:cNvCxnSpPr>
              <a:endCxn id="223" idx="0"/>
            </p:cNvCxnSpPr>
            <p:nvPr/>
          </p:nvCxnSpPr>
          <p:spPr>
            <a:xfrm rot="16200000" flipH="1">
              <a:off x="10568526" y="3152502"/>
              <a:ext cx="74808" cy="551508"/>
            </a:xfrm>
            <a:prstGeom prst="bentConnector3">
              <a:avLst>
                <a:gd name="adj1" fmla="val -7142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Соединительная линия уступом 224"/>
            <p:cNvCxnSpPr>
              <a:endCxn id="223" idx="2"/>
            </p:cNvCxnSpPr>
            <p:nvPr/>
          </p:nvCxnSpPr>
          <p:spPr>
            <a:xfrm rot="5400000" flipH="1" flipV="1">
              <a:off x="10549080" y="3460317"/>
              <a:ext cx="113701" cy="551508"/>
            </a:xfrm>
            <a:prstGeom prst="bentConnector5">
              <a:avLst>
                <a:gd name="adj1" fmla="val -2"/>
                <a:gd name="adj2" fmla="val 36993"/>
                <a:gd name="adj3" fmla="val -52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Прямоугольник 225"/>
            <p:cNvSpPr/>
            <p:nvPr/>
          </p:nvSpPr>
          <p:spPr>
            <a:xfrm>
              <a:off x="10758962" y="4206106"/>
              <a:ext cx="282333" cy="21356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7" name="Соединительная линия уступом 226"/>
            <p:cNvCxnSpPr>
              <a:endCxn id="226" idx="0"/>
            </p:cNvCxnSpPr>
            <p:nvPr/>
          </p:nvCxnSpPr>
          <p:spPr>
            <a:xfrm rot="16200000" flipH="1">
              <a:off x="10586971" y="3892948"/>
              <a:ext cx="74808" cy="551508"/>
            </a:xfrm>
            <a:prstGeom prst="bentConnector3">
              <a:avLst>
                <a:gd name="adj1" fmla="val -7142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Соединительная линия уступом 227"/>
            <p:cNvCxnSpPr>
              <a:endCxn id="226" idx="2"/>
            </p:cNvCxnSpPr>
            <p:nvPr/>
          </p:nvCxnSpPr>
          <p:spPr>
            <a:xfrm rot="5400000" flipH="1" flipV="1">
              <a:off x="10567525" y="4200763"/>
              <a:ext cx="113701" cy="551508"/>
            </a:xfrm>
            <a:prstGeom prst="bentConnector5">
              <a:avLst>
                <a:gd name="adj1" fmla="val -2"/>
                <a:gd name="adj2" fmla="val 36993"/>
                <a:gd name="adj3" fmla="val -52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Прямая со стрелкой 228"/>
            <p:cNvCxnSpPr>
              <a:stCxn id="217" idx="3"/>
            </p:cNvCxnSpPr>
            <p:nvPr/>
          </p:nvCxnSpPr>
          <p:spPr>
            <a:xfrm>
              <a:off x="11041295" y="2140404"/>
              <a:ext cx="201311" cy="5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Прямая со стрелкой 229"/>
            <p:cNvCxnSpPr>
              <a:stCxn id="220" idx="3"/>
            </p:cNvCxnSpPr>
            <p:nvPr/>
          </p:nvCxnSpPr>
          <p:spPr>
            <a:xfrm>
              <a:off x="11041295" y="2879474"/>
              <a:ext cx="186392" cy="5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я со стрелкой 230"/>
            <p:cNvCxnSpPr>
              <a:stCxn id="223" idx="3"/>
              <a:endCxn id="235" idx="1"/>
            </p:cNvCxnSpPr>
            <p:nvPr/>
          </p:nvCxnSpPr>
          <p:spPr>
            <a:xfrm flipV="1">
              <a:off x="11022850" y="3571648"/>
              <a:ext cx="215108" cy="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Прямая со стрелкой 231"/>
            <p:cNvCxnSpPr>
              <a:stCxn id="226" idx="3"/>
              <a:endCxn id="236" idx="1"/>
            </p:cNvCxnSpPr>
            <p:nvPr/>
          </p:nvCxnSpPr>
          <p:spPr>
            <a:xfrm flipV="1">
              <a:off x="11041295" y="4312549"/>
              <a:ext cx="212213" cy="3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Прямоугольник 232"/>
            <p:cNvSpPr/>
            <p:nvPr/>
          </p:nvSpPr>
          <p:spPr>
            <a:xfrm>
              <a:off x="11237958" y="1995035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Прямоугольник 233"/>
            <p:cNvSpPr/>
            <p:nvPr/>
          </p:nvSpPr>
          <p:spPr>
            <a:xfrm>
              <a:off x="11232569" y="2725403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11237958" y="3426279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Прямоугольник 235"/>
            <p:cNvSpPr/>
            <p:nvPr/>
          </p:nvSpPr>
          <p:spPr>
            <a:xfrm>
              <a:off x="11253508" y="4167180"/>
              <a:ext cx="45974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7" name="Прямая со стрелкой 236"/>
            <p:cNvCxnSpPr/>
            <p:nvPr/>
          </p:nvCxnSpPr>
          <p:spPr>
            <a:xfrm>
              <a:off x="5768251" y="5197690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Прямоугольник 237"/>
            <p:cNvSpPr/>
            <p:nvPr/>
          </p:nvSpPr>
          <p:spPr>
            <a:xfrm>
              <a:off x="6052849" y="5052322"/>
              <a:ext cx="106983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Дуплексер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9" name="Прямая со стрелкой 238"/>
            <p:cNvCxnSpPr/>
            <p:nvPr/>
          </p:nvCxnSpPr>
          <p:spPr>
            <a:xfrm>
              <a:off x="5768251" y="5655879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Прямоугольник 239"/>
            <p:cNvSpPr/>
            <p:nvPr/>
          </p:nvSpPr>
          <p:spPr>
            <a:xfrm>
              <a:off x="6052849" y="5510511"/>
              <a:ext cx="106983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Дуплексер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1" name="Прямая со стрелкой 240"/>
            <p:cNvCxnSpPr/>
            <p:nvPr/>
          </p:nvCxnSpPr>
          <p:spPr>
            <a:xfrm>
              <a:off x="5768251" y="6088711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Прямоугольник 241"/>
            <p:cNvSpPr/>
            <p:nvPr/>
          </p:nvSpPr>
          <p:spPr>
            <a:xfrm>
              <a:off x="6052849" y="5943343"/>
              <a:ext cx="106983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Дуплексер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3" name="Прямая со стрелкой 242"/>
            <p:cNvCxnSpPr/>
            <p:nvPr/>
          </p:nvCxnSpPr>
          <p:spPr>
            <a:xfrm>
              <a:off x="5768251" y="6582099"/>
              <a:ext cx="289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Прямоугольник 243"/>
            <p:cNvSpPr/>
            <p:nvPr/>
          </p:nvSpPr>
          <p:spPr>
            <a:xfrm>
              <a:off x="6052849" y="6436731"/>
              <a:ext cx="1069830" cy="290737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Дуплексер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Равнобедренный треугольник 244"/>
            <p:cNvSpPr/>
            <p:nvPr/>
          </p:nvSpPr>
          <p:spPr>
            <a:xfrm rot="10800000">
              <a:off x="7508097" y="4907522"/>
              <a:ext cx="213730" cy="142462"/>
            </a:xfrm>
            <a:prstGeom prst="triangl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6" name="Соединительная линия уступом 245"/>
            <p:cNvCxnSpPr>
              <a:stCxn id="238" idx="3"/>
              <a:endCxn id="245" idx="0"/>
            </p:cNvCxnSpPr>
            <p:nvPr/>
          </p:nvCxnSpPr>
          <p:spPr>
            <a:xfrm flipV="1">
              <a:off x="7122679" y="5049984"/>
              <a:ext cx="492283" cy="14770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Равнобедренный треугольник 246"/>
            <p:cNvSpPr/>
            <p:nvPr/>
          </p:nvSpPr>
          <p:spPr>
            <a:xfrm rot="10800000">
              <a:off x="7518308" y="5354515"/>
              <a:ext cx="213730" cy="142462"/>
            </a:xfrm>
            <a:prstGeom prst="triangl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8" name="Соединительная линия уступом 247"/>
            <p:cNvCxnSpPr>
              <a:endCxn id="247" idx="0"/>
            </p:cNvCxnSpPr>
            <p:nvPr/>
          </p:nvCxnSpPr>
          <p:spPr>
            <a:xfrm flipV="1">
              <a:off x="7132890" y="5496977"/>
              <a:ext cx="492283" cy="14770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Равнобедренный треугольник 248"/>
            <p:cNvSpPr/>
            <p:nvPr/>
          </p:nvSpPr>
          <p:spPr>
            <a:xfrm rot="10800000">
              <a:off x="7519811" y="5788544"/>
              <a:ext cx="213730" cy="142462"/>
            </a:xfrm>
            <a:prstGeom prst="triangl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0" name="Соединительная линия уступом 249"/>
            <p:cNvCxnSpPr>
              <a:endCxn id="249" idx="0"/>
            </p:cNvCxnSpPr>
            <p:nvPr/>
          </p:nvCxnSpPr>
          <p:spPr>
            <a:xfrm flipV="1">
              <a:off x="7134393" y="5931006"/>
              <a:ext cx="492283" cy="14770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Равнобедренный треугольник 250"/>
            <p:cNvSpPr/>
            <p:nvPr/>
          </p:nvSpPr>
          <p:spPr>
            <a:xfrm rot="10800000">
              <a:off x="7519428" y="6291930"/>
              <a:ext cx="213730" cy="142462"/>
            </a:xfrm>
            <a:prstGeom prst="triangl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2" name="Соединительная линия уступом 251"/>
            <p:cNvCxnSpPr>
              <a:endCxn id="251" idx="0"/>
            </p:cNvCxnSpPr>
            <p:nvPr/>
          </p:nvCxnSpPr>
          <p:spPr>
            <a:xfrm flipV="1">
              <a:off x="7134010" y="6434392"/>
              <a:ext cx="492283" cy="14770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Соединительная линия уступом 252"/>
            <p:cNvCxnSpPr>
              <a:stCxn id="238" idx="0"/>
              <a:endCxn id="254" idx="3"/>
            </p:cNvCxnSpPr>
            <p:nvPr/>
          </p:nvCxnSpPr>
          <p:spPr>
            <a:xfrm rot="16200000" flipV="1">
              <a:off x="4052537" y="2517094"/>
              <a:ext cx="272215" cy="479824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Прямоугольник 253"/>
            <p:cNvSpPr/>
            <p:nvPr/>
          </p:nvSpPr>
          <p:spPr>
            <a:xfrm>
              <a:off x="1210985" y="4634738"/>
              <a:ext cx="578538" cy="29073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ПРМ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5" name="Прямая со стрелкой 254"/>
            <p:cNvCxnSpPr/>
            <p:nvPr/>
          </p:nvCxnSpPr>
          <p:spPr>
            <a:xfrm>
              <a:off x="11692309" y="2140403"/>
              <a:ext cx="201311" cy="5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Прямая со стрелкой 255"/>
            <p:cNvCxnSpPr/>
            <p:nvPr/>
          </p:nvCxnSpPr>
          <p:spPr>
            <a:xfrm>
              <a:off x="11692308" y="2877254"/>
              <a:ext cx="201311" cy="5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Прямая со стрелкой 256"/>
            <p:cNvCxnSpPr/>
            <p:nvPr/>
          </p:nvCxnSpPr>
          <p:spPr>
            <a:xfrm>
              <a:off x="11698759" y="3571033"/>
              <a:ext cx="201311" cy="5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 стрелкой 257"/>
            <p:cNvCxnSpPr/>
            <p:nvPr/>
          </p:nvCxnSpPr>
          <p:spPr>
            <a:xfrm>
              <a:off x="11713248" y="4312717"/>
              <a:ext cx="201311" cy="5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Прямоугольник 258"/>
            <p:cNvSpPr/>
            <p:nvPr/>
          </p:nvSpPr>
          <p:spPr>
            <a:xfrm>
              <a:off x="7593698" y="4836767"/>
              <a:ext cx="124698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Антенна, порт 0</a:t>
              </a:r>
            </a:p>
          </p:txBody>
        </p:sp>
        <p:sp>
          <p:nvSpPr>
            <p:cNvPr id="260" name="Прямоугольник 259"/>
            <p:cNvSpPr/>
            <p:nvPr/>
          </p:nvSpPr>
          <p:spPr>
            <a:xfrm>
              <a:off x="7593698" y="5263202"/>
              <a:ext cx="124698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Антенна, порт 1</a:t>
              </a:r>
            </a:p>
          </p:txBody>
        </p:sp>
        <p:sp>
          <p:nvSpPr>
            <p:cNvPr id="261" name="Прямоугольник 260"/>
            <p:cNvSpPr/>
            <p:nvPr/>
          </p:nvSpPr>
          <p:spPr>
            <a:xfrm>
              <a:off x="7571472" y="5699154"/>
              <a:ext cx="124698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Антенна, порт 2</a:t>
              </a:r>
            </a:p>
          </p:txBody>
        </p:sp>
        <p:sp>
          <p:nvSpPr>
            <p:cNvPr id="262" name="Прямоугольник 261"/>
            <p:cNvSpPr/>
            <p:nvPr/>
          </p:nvSpPr>
          <p:spPr>
            <a:xfrm>
              <a:off x="7576357" y="6123294"/>
              <a:ext cx="124698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Антенна, порт 3</a:t>
              </a:r>
            </a:p>
          </p:txBody>
        </p:sp>
        <p:cxnSp>
          <p:nvCxnSpPr>
            <p:cNvPr id="263" name="Прямая со стрелкой 262"/>
            <p:cNvCxnSpPr/>
            <p:nvPr/>
          </p:nvCxnSpPr>
          <p:spPr>
            <a:xfrm flipH="1" flipV="1">
              <a:off x="8236281" y="1591887"/>
              <a:ext cx="20179" cy="311418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 стрелкой 263"/>
            <p:cNvCxnSpPr/>
            <p:nvPr/>
          </p:nvCxnSpPr>
          <p:spPr>
            <a:xfrm flipH="1" flipV="1">
              <a:off x="9196980" y="1606581"/>
              <a:ext cx="20179" cy="311418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TextBox 264"/>
            <p:cNvSpPr txBox="1"/>
            <p:nvPr/>
          </p:nvSpPr>
          <p:spPr>
            <a:xfrm>
              <a:off x="7729303" y="1171403"/>
              <a:ext cx="988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Граница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SoC (FPGA)</a:t>
              </a:r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8662207" y="1182508"/>
              <a:ext cx="1068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Граница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</a:rPr>
                <a:t>RFSoC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 (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Xilinx)</a:t>
              </a:r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10192304" y="1446440"/>
              <a:ext cx="7601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TRXUA</a:t>
              </a:r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10902857" y="1681390"/>
              <a:ext cx="7601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TRX</a:t>
              </a:r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4844801" y="5016181"/>
              <a:ext cx="12469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УМ</a:t>
              </a:r>
            </a:p>
          </p:txBody>
        </p:sp>
        <p:sp>
          <p:nvSpPr>
            <p:cNvPr id="270" name="Прямоугольник 269"/>
            <p:cNvSpPr/>
            <p:nvPr/>
          </p:nvSpPr>
          <p:spPr>
            <a:xfrm>
              <a:off x="4844801" y="5466053"/>
              <a:ext cx="12469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УМ</a:t>
              </a:r>
            </a:p>
          </p:txBody>
        </p:sp>
        <p:sp>
          <p:nvSpPr>
            <p:cNvPr id="271" name="Прямоугольник 270"/>
            <p:cNvSpPr/>
            <p:nvPr/>
          </p:nvSpPr>
          <p:spPr>
            <a:xfrm>
              <a:off x="4848767" y="5924824"/>
              <a:ext cx="12469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УМ</a:t>
              </a: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4836046" y="6397933"/>
              <a:ext cx="12469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УМ</a:t>
              </a:r>
            </a:p>
          </p:txBody>
        </p:sp>
      </p:grpSp>
      <p:sp>
        <p:nvSpPr>
          <p:cNvPr id="273" name="Овал 272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2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34" y="4057658"/>
            <a:ext cx="3944454" cy="24447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Виды и основные понятия: </a:t>
            </a:r>
            <a:r>
              <a:rPr lang="en-US" sz="2000" b="1" dirty="0">
                <a:latin typeface="+mj-lt"/>
              </a:rPr>
              <a:t>SU-MIMO, MU-MIMO</a:t>
            </a:r>
            <a:r>
              <a:rPr lang="ru-RU" sz="2000" b="1" dirty="0">
                <a:latin typeface="+mj-lt"/>
              </a:rPr>
              <a:t>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93219" y="1168388"/>
            <a:ext cx="188785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MIMO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1511" y="2153473"/>
            <a:ext cx="188785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SU-MIMO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3814926" y="2149524"/>
            <a:ext cx="188785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MU-MIMO</a:t>
            </a:r>
            <a:endParaRPr lang="ru-RU" dirty="0"/>
          </a:p>
        </p:txBody>
      </p:sp>
      <p:cxnSp>
        <p:nvCxnSpPr>
          <p:cNvPr id="3" name="Соединительная линия уступом 2"/>
          <p:cNvCxnSpPr>
            <a:stCxn id="87" idx="2"/>
            <a:endCxn id="78" idx="0"/>
          </p:cNvCxnSpPr>
          <p:nvPr/>
        </p:nvCxnSpPr>
        <p:spPr>
          <a:xfrm rot="5400000">
            <a:off x="2183806" y="1100131"/>
            <a:ext cx="584975" cy="15217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>
            <a:stCxn id="87" idx="2"/>
            <a:endCxn id="79" idx="0"/>
          </p:cNvCxnSpPr>
          <p:nvPr/>
        </p:nvCxnSpPr>
        <p:spPr>
          <a:xfrm rot="16200000" flipH="1">
            <a:off x="3707487" y="1098157"/>
            <a:ext cx="581026" cy="15217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780984" y="2857717"/>
            <a:ext cx="4580429" cy="1365056"/>
            <a:chOff x="3401521" y="2871226"/>
            <a:chExt cx="4580429" cy="136505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617169" y="3149773"/>
              <a:ext cx="327779" cy="153979"/>
              <a:chOff x="4498228" y="1861840"/>
              <a:chExt cx="327779" cy="153979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Равнобедренный треугольник 15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4638829" y="3887226"/>
              <a:ext cx="327779" cy="153979"/>
              <a:chOff x="4498228" y="1861840"/>
              <a:chExt cx="327779" cy="153979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Равнобедренный треугольник 19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 flipH="1">
              <a:off x="6427911" y="3177559"/>
              <a:ext cx="327779" cy="153979"/>
              <a:chOff x="4498228" y="1861840"/>
              <a:chExt cx="327779" cy="153979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Равнобедренный треугольник 23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 flipH="1">
              <a:off x="6449571" y="3915012"/>
              <a:ext cx="327779" cy="153979"/>
              <a:chOff x="4498228" y="1861840"/>
              <a:chExt cx="327779" cy="153979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Равнобедренный треугольник 27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Стрелка вниз 28"/>
            <p:cNvSpPr/>
            <p:nvPr/>
          </p:nvSpPr>
          <p:spPr>
            <a:xfrm rot="16200000">
              <a:off x="5575141" y="2663777"/>
              <a:ext cx="241547" cy="1180082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755689" y="3186927"/>
              <a:ext cx="1226261" cy="1049355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Абонентский терминал 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(UE)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Стрелка вниз 31"/>
            <p:cNvSpPr/>
            <p:nvPr/>
          </p:nvSpPr>
          <p:spPr>
            <a:xfrm rot="16200000">
              <a:off x="5541889" y="3401960"/>
              <a:ext cx="241547" cy="118008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низ 32"/>
            <p:cNvSpPr/>
            <p:nvPr/>
          </p:nvSpPr>
          <p:spPr>
            <a:xfrm rot="14921930">
              <a:off x="5541778" y="3048246"/>
              <a:ext cx="241547" cy="1271764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низ 33"/>
            <p:cNvSpPr/>
            <p:nvPr/>
          </p:nvSpPr>
          <p:spPr>
            <a:xfrm rot="17658742">
              <a:off x="5569035" y="2946273"/>
              <a:ext cx="241547" cy="127176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401521" y="3133044"/>
              <a:ext cx="1226261" cy="1049355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Базовая станция 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(gNB)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129331" y="2871226"/>
              <a:ext cx="1112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SU-MIMO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547487" y="4917519"/>
            <a:ext cx="327779" cy="153979"/>
            <a:chOff x="4498228" y="1861840"/>
            <a:chExt cx="327779" cy="153979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Равнобедренный треугольник 60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550097" y="5654972"/>
            <a:ext cx="327779" cy="153979"/>
            <a:chOff x="4498228" y="1861840"/>
            <a:chExt cx="327779" cy="153979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Равнобедренный треугольник 57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 flipH="1">
            <a:off x="9358229" y="4945305"/>
            <a:ext cx="327779" cy="153979"/>
            <a:chOff x="4498228" y="1861840"/>
            <a:chExt cx="327779" cy="153979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Равнобедренный треугольник 54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9379889" y="5682758"/>
            <a:ext cx="327779" cy="153979"/>
            <a:chOff x="4498228" y="1861840"/>
            <a:chExt cx="327779" cy="153979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Равнобедренный треугольник 51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Стрелка вниз 42"/>
          <p:cNvSpPr/>
          <p:nvPr/>
        </p:nvSpPr>
        <p:spPr>
          <a:xfrm rot="16200000">
            <a:off x="8505459" y="4431523"/>
            <a:ext cx="241547" cy="118008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9686007" y="4954673"/>
            <a:ext cx="1226261" cy="1049355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gNB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8472207" y="5169706"/>
            <a:ext cx="241547" cy="118008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4921930">
            <a:off x="8472096" y="4815992"/>
            <a:ext cx="241547" cy="127176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17658742">
            <a:off x="8499353" y="4714019"/>
            <a:ext cx="241547" cy="127176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8316" y="4823638"/>
            <a:ext cx="1226261" cy="478905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UE1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59649" y="4638972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MU-MIMO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317823" y="5565687"/>
            <a:ext cx="1226261" cy="478905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UE2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286655" y="2941402"/>
            <a:ext cx="4603952" cy="1405620"/>
            <a:chOff x="7999762" y="4228316"/>
            <a:chExt cx="4603952" cy="140562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9238933" y="4506863"/>
              <a:ext cx="327779" cy="153979"/>
              <a:chOff x="4498228" y="1861840"/>
              <a:chExt cx="327779" cy="153979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Равнобедренный треугольник 66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9241543" y="5244316"/>
              <a:ext cx="327779" cy="153979"/>
              <a:chOff x="4498228" y="1861840"/>
              <a:chExt cx="327779" cy="153979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Равнобедренный треугольник 70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 flipH="1">
              <a:off x="11049675" y="4534649"/>
              <a:ext cx="327779" cy="153979"/>
              <a:chOff x="4498228" y="1861840"/>
              <a:chExt cx="327779" cy="153979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Равнобедренный треугольник 74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 flipH="1">
              <a:off x="11071335" y="5272102"/>
              <a:ext cx="327779" cy="153979"/>
              <a:chOff x="4498228" y="1861840"/>
              <a:chExt cx="327779" cy="153979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Равнобедренный треугольник 80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2" name="Стрелка вниз 81"/>
            <p:cNvSpPr/>
            <p:nvPr/>
          </p:nvSpPr>
          <p:spPr>
            <a:xfrm rot="16200000">
              <a:off x="10196905" y="4020867"/>
              <a:ext cx="241547" cy="1180082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1377453" y="4544017"/>
              <a:ext cx="1226261" cy="1049355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UE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Стрелка вниз 83"/>
            <p:cNvSpPr/>
            <p:nvPr/>
          </p:nvSpPr>
          <p:spPr>
            <a:xfrm rot="16200000">
              <a:off x="10163653" y="4759050"/>
              <a:ext cx="241547" cy="118008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трелка вниз 84"/>
            <p:cNvSpPr/>
            <p:nvPr/>
          </p:nvSpPr>
          <p:spPr>
            <a:xfrm rot="14921930">
              <a:off x="10163542" y="4405336"/>
              <a:ext cx="241547" cy="1271764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трелка вниз 85"/>
            <p:cNvSpPr/>
            <p:nvPr/>
          </p:nvSpPr>
          <p:spPr>
            <a:xfrm rot="17658742">
              <a:off x="10190799" y="4303363"/>
              <a:ext cx="241547" cy="127176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999762" y="4412982"/>
              <a:ext cx="1226261" cy="478905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gNB1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751095" y="4228316"/>
              <a:ext cx="1104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Co-MIMO</a:t>
              </a:r>
              <a:endParaRPr lang="ru-RU" dirty="0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8009269" y="5155031"/>
              <a:ext cx="1226261" cy="478905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gNB2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6280561" y="1077446"/>
            <a:ext cx="500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b="1" dirty="0">
                <a:latin typeface="+mj-lt"/>
              </a:rPr>
              <a:t>Single User MIMO </a:t>
            </a:r>
            <a:r>
              <a:rPr lang="en-US" sz="1600" dirty="0">
                <a:latin typeface="+mj-lt"/>
              </a:rPr>
              <a:t>- </a:t>
            </a:r>
            <a:r>
              <a:rPr lang="ru-RU" sz="1600" dirty="0">
                <a:latin typeface="+mj-lt"/>
              </a:rPr>
              <a:t>система связи обслуживает одного абонента в заданной полосе частот</a:t>
            </a:r>
            <a:r>
              <a:rPr lang="en-US" sz="1600" dirty="0">
                <a:latin typeface="+mj-lt"/>
              </a:rPr>
              <a:t> </a:t>
            </a:r>
            <a:endParaRPr lang="ru-RU" sz="1600" dirty="0">
              <a:latin typeface="+mj-lt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22706" y="6270718"/>
            <a:ext cx="4857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>
                <a:latin typeface="+mj-lt"/>
              </a:rPr>
              <a:t>MU-MIMO</a:t>
            </a:r>
            <a:r>
              <a:rPr lang="ru-RU" sz="1400" dirty="0">
                <a:latin typeface="+mj-lt"/>
              </a:rPr>
              <a:t> в линии </a:t>
            </a:r>
            <a:r>
              <a:rPr lang="en-US" sz="1400" dirty="0">
                <a:latin typeface="+mj-lt"/>
              </a:rPr>
              <a:t>DL </a:t>
            </a:r>
            <a:r>
              <a:rPr lang="ru-RU" sz="1400" dirty="0">
                <a:latin typeface="+mj-lt"/>
              </a:rPr>
              <a:t>на основе формирования узконаправленных излучений (</a:t>
            </a:r>
            <a:r>
              <a:rPr lang="en-US" sz="1400" dirty="0">
                <a:latin typeface="+mj-lt"/>
              </a:rPr>
              <a:t>Beamforming)</a:t>
            </a:r>
            <a:endParaRPr lang="ru-RU" sz="1400" dirty="0">
              <a:latin typeface="+mj-lt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280559" y="1769800"/>
            <a:ext cx="5550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b="1" dirty="0">
                <a:latin typeface="+mj-lt"/>
              </a:rPr>
              <a:t>Multi User</a:t>
            </a:r>
            <a:r>
              <a:rPr lang="ru-RU" sz="1600" b="1" dirty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MIMO </a:t>
            </a:r>
            <a:r>
              <a:rPr lang="en-US" sz="1600" dirty="0">
                <a:latin typeface="+mj-lt"/>
              </a:rPr>
              <a:t>– </a:t>
            </a:r>
            <a:r>
              <a:rPr lang="ru-RU" sz="1600" dirty="0">
                <a:latin typeface="+mj-lt"/>
              </a:rPr>
              <a:t>система связи обслуживает одновременно нескольких абонентов в общей заданной полосе частот</a:t>
            </a:r>
            <a:r>
              <a:rPr lang="en-US" sz="1600" dirty="0">
                <a:latin typeface="+mj-lt"/>
              </a:rPr>
              <a:t> </a:t>
            </a:r>
            <a:endParaRPr lang="ru-RU" sz="1600" dirty="0">
              <a:latin typeface="+mj-lt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555708" y="6004102"/>
            <a:ext cx="28313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>
                <a:latin typeface="+mj-lt"/>
              </a:rPr>
              <a:t>MU-MIMO</a:t>
            </a:r>
            <a:r>
              <a:rPr lang="ru-RU" sz="1400" dirty="0">
                <a:latin typeface="+mj-lt"/>
              </a:rPr>
              <a:t> в линии </a:t>
            </a:r>
            <a:r>
              <a:rPr lang="en-US" sz="1400" dirty="0">
                <a:latin typeface="+mj-lt"/>
              </a:rPr>
              <a:t>UL</a:t>
            </a:r>
            <a:endParaRPr lang="ru-RU" sz="1400" dirty="0">
              <a:latin typeface="+mj-lt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15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6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Виды и основные понятия</a:t>
            </a:r>
            <a:r>
              <a:rPr lang="en-US" sz="2000" b="1" dirty="0">
                <a:latin typeface="+mj-lt"/>
              </a:rPr>
              <a:t> Beamforming</a:t>
            </a:r>
            <a:r>
              <a:rPr lang="ru-RU" sz="2000" b="1" dirty="0">
                <a:latin typeface="+mj-l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83" y="1282538"/>
            <a:ext cx="4087691" cy="4572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486" y="1948586"/>
            <a:ext cx="3079021" cy="36488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877439" y="5655996"/>
                <a:ext cx="2849178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смещение фазы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439" y="5655996"/>
                <a:ext cx="2849178" cy="398955"/>
              </a:xfrm>
              <a:prstGeom prst="rect">
                <a:avLst/>
              </a:prstGeom>
              <a:blipFill>
                <a:blip r:embed="rId5"/>
                <a:stretch>
                  <a:fillRect l="-2137" t="-3077" r="-4274" b="-2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9149915" y="3028755"/>
            <a:ext cx="2693323" cy="1488483"/>
            <a:chOff x="9031476" y="2787235"/>
            <a:chExt cx="2693323" cy="1488483"/>
          </a:xfrm>
        </p:grpSpPr>
        <p:sp>
          <p:nvSpPr>
            <p:cNvPr id="7" name="Овал 6"/>
            <p:cNvSpPr/>
            <p:nvPr/>
          </p:nvSpPr>
          <p:spPr>
            <a:xfrm rot="18413666">
              <a:off x="10086953" y="2637872"/>
              <a:ext cx="582369" cy="26933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14351594">
              <a:off x="9702705" y="2311383"/>
              <a:ext cx="311933" cy="12636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1028520">
              <a:off x="9077914" y="3189602"/>
              <a:ext cx="311933" cy="107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Овал 11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16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18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Активная антенная система базовой станции </a:t>
            </a:r>
            <a:r>
              <a:rPr lang="en-US" sz="2000" b="1" dirty="0">
                <a:latin typeface="+mj-lt"/>
              </a:rPr>
              <a:t>gNB</a:t>
            </a:r>
            <a:endParaRPr lang="ru-RU" sz="2000" b="1" dirty="0">
              <a:latin typeface="+mj-lt"/>
            </a:endParaRPr>
          </a:p>
        </p:txBody>
      </p:sp>
      <p:pic>
        <p:nvPicPr>
          <p:cNvPr id="273" name="Рисунок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72" y="2204069"/>
            <a:ext cx="3713949" cy="3264005"/>
          </a:xfrm>
          <a:prstGeom prst="rect">
            <a:avLst/>
          </a:prstGeom>
        </p:spPr>
      </p:pic>
      <p:sp>
        <p:nvSpPr>
          <p:cNvPr id="274" name="TextBox 273"/>
          <p:cNvSpPr txBox="1"/>
          <p:nvPr/>
        </p:nvSpPr>
        <p:spPr>
          <a:xfrm>
            <a:off x="1259498" y="5297453"/>
            <a:ext cx="206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Digital IF –</a:t>
            </a:r>
            <a:r>
              <a:rPr lang="ru-RU" sz="12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цифровой (смеситель) преобразователь частоты (</a:t>
            </a:r>
            <a:r>
              <a:rPr lang="en-US" sz="12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DDC/DUC)</a:t>
            </a:r>
          </a:p>
          <a:p>
            <a:pPr algn="l"/>
            <a:r>
              <a:rPr lang="en-US" sz="12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2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5" name="Правая фигурная скобка 274"/>
          <p:cNvSpPr/>
          <p:nvPr/>
        </p:nvSpPr>
        <p:spPr>
          <a:xfrm rot="16200000">
            <a:off x="1375371" y="1318797"/>
            <a:ext cx="220064" cy="1437995"/>
          </a:xfrm>
          <a:prstGeom prst="rightBrace">
            <a:avLst>
              <a:gd name="adj1" fmla="val 8333"/>
              <a:gd name="adj2" fmla="val 49813"/>
            </a:avLst>
          </a:prstGeom>
          <a:ln w="3175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1079968" y="1681541"/>
            <a:ext cx="6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+mj-lt"/>
              </a:rPr>
              <a:t>ПЛИС</a:t>
            </a:r>
          </a:p>
        </p:txBody>
      </p:sp>
      <p:sp>
        <p:nvSpPr>
          <p:cNvPr id="277" name="Правая фигурная скобка 276"/>
          <p:cNvSpPr/>
          <p:nvPr/>
        </p:nvSpPr>
        <p:spPr>
          <a:xfrm rot="16200000">
            <a:off x="2306498" y="1861774"/>
            <a:ext cx="220064" cy="352981"/>
          </a:xfrm>
          <a:prstGeom prst="rightBrace">
            <a:avLst>
              <a:gd name="adj1" fmla="val 8333"/>
              <a:gd name="adj2" fmla="val 49813"/>
            </a:avLst>
          </a:prstGeom>
          <a:ln w="3175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1897653" y="1619984"/>
            <a:ext cx="927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ЦАП/АЦП</a:t>
            </a:r>
          </a:p>
        </p:txBody>
      </p:sp>
      <p:sp>
        <p:nvSpPr>
          <p:cNvPr id="279" name="Правая фигурная скобка 278"/>
          <p:cNvSpPr/>
          <p:nvPr/>
        </p:nvSpPr>
        <p:spPr>
          <a:xfrm rot="16200000">
            <a:off x="3144670" y="1457414"/>
            <a:ext cx="220064" cy="1160762"/>
          </a:xfrm>
          <a:prstGeom prst="rightBrace">
            <a:avLst>
              <a:gd name="adj1" fmla="val 8333"/>
              <a:gd name="adj2" fmla="val 49813"/>
            </a:avLst>
          </a:prstGeom>
          <a:ln w="3175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2634451" y="1292989"/>
            <a:ext cx="120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latin typeface="+mj-lt"/>
              </a:rPr>
              <a:t>Аналоговый тракт</a:t>
            </a:r>
          </a:p>
        </p:txBody>
      </p:sp>
      <p:pic>
        <p:nvPicPr>
          <p:cNvPr id="281" name="Picture 91" descr="C:\My Documents\Colin\Deltec\DualPolSlant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27" y="4660784"/>
            <a:ext cx="1762532" cy="11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" name="TextBox 281"/>
          <p:cNvSpPr txBox="1"/>
          <p:nvPr/>
        </p:nvSpPr>
        <p:spPr>
          <a:xfrm>
            <a:off x="5890518" y="5722058"/>
            <a:ext cx="147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b="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Электромагнитное излучение с кросс-поляризацией</a:t>
            </a:r>
            <a:endParaRPr lang="en-US" sz="1200" b="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856" y="1096384"/>
            <a:ext cx="1618819" cy="356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980" y="4181674"/>
            <a:ext cx="3076650" cy="257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0359" y="1272204"/>
            <a:ext cx="2343263" cy="2563867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8620217" y="2672179"/>
            <a:ext cx="461639" cy="1154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7385377" y="2554137"/>
            <a:ext cx="1396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>
                <a:latin typeface="+mj-lt"/>
              </a:rPr>
              <a:t>3D MIMO</a:t>
            </a:r>
            <a:br>
              <a:rPr lang="en-US" dirty="0">
                <a:latin typeface="+mj-lt"/>
              </a:rPr>
            </a:br>
            <a:r>
              <a:rPr lang="ru-RU" dirty="0">
                <a:latin typeface="+mj-lt"/>
              </a:rPr>
              <a:t>или </a:t>
            </a:r>
            <a:r>
              <a:rPr lang="en-US" dirty="0">
                <a:latin typeface="+mj-lt"/>
              </a:rPr>
              <a:t>FD-MIMO (Full Dimension)</a:t>
            </a:r>
            <a:endParaRPr lang="ru-RU" dirty="0">
              <a:latin typeface="+mj-lt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7327544" y="1535528"/>
            <a:ext cx="1396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>
                <a:latin typeface="+mj-lt"/>
              </a:rPr>
              <a:t>2D MIMO</a:t>
            </a:r>
            <a:endParaRPr lang="ru-RU" dirty="0">
              <a:latin typeface="+mj-lt"/>
            </a:endParaRPr>
          </a:p>
        </p:txBody>
      </p:sp>
      <p:cxnSp>
        <p:nvCxnSpPr>
          <p:cNvPr id="285" name="Прямая со стрелкой 284"/>
          <p:cNvCxnSpPr/>
          <p:nvPr/>
        </p:nvCxnSpPr>
        <p:spPr>
          <a:xfrm flipH="1">
            <a:off x="6948704" y="1746635"/>
            <a:ext cx="646772" cy="9572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3338859" y="5454164"/>
            <a:ext cx="205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AU (</a:t>
            </a:r>
            <a:r>
              <a:rPr lang="ru-RU" dirty="0"/>
              <a:t>Антенная система) – например, 192 антенных элемента (массив 8</a:t>
            </a:r>
            <a:r>
              <a:rPr lang="en-US" dirty="0"/>
              <a:t>x12 </a:t>
            </a:r>
            <a:r>
              <a:rPr lang="ru-RU" dirty="0"/>
              <a:t>с</a:t>
            </a:r>
            <a:br>
              <a:rPr lang="en-US" dirty="0"/>
            </a:br>
            <a:r>
              <a:rPr lang="en-US" dirty="0"/>
              <a:t>x-</a:t>
            </a:r>
            <a:r>
              <a:rPr lang="ru-RU" dirty="0"/>
              <a:t>поляризацией)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1503622" y="6165189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Варианты антенных панелей в </a:t>
            </a:r>
            <a:r>
              <a:rPr lang="en-US" sz="2000" b="1" dirty="0">
                <a:latin typeface="+mj-lt"/>
              </a:rPr>
              <a:t>NR</a:t>
            </a:r>
            <a:endParaRPr lang="ru-RU" sz="20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98" y="1857289"/>
            <a:ext cx="5065142" cy="4037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201" y="1071412"/>
            <a:ext cx="2641962" cy="24457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6295708" y="1368038"/>
            <a:ext cx="1527492" cy="95130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95708" y="3000286"/>
            <a:ext cx="1527492" cy="398591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34490" y="1183222"/>
            <a:ext cx="2399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Single Panel</a:t>
            </a:r>
            <a:br>
              <a:rPr lang="en-US" sz="14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Однопанельная антенная система</a:t>
            </a:r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(M,N,P)</a:t>
            </a:r>
            <a:endParaRPr lang="ru-RU" sz="1400" dirty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9197" y="6018904"/>
            <a:ext cx="3284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Multi Panel</a:t>
            </a:r>
          </a:p>
          <a:p>
            <a:pPr algn="ctr"/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Многопанельная антенная система</a:t>
            </a:r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Mg,Ng,M,N,P</a:t>
            </a:r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23200" y="3491114"/>
            <a:ext cx="22538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Single Panel</a:t>
            </a:r>
            <a:r>
              <a:rPr lang="ru-RU" sz="14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конфигурации для </a:t>
            </a:r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P=2 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Release 15)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(2,1,2) – 4 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порта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(2,2,2)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8 портов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(4,1,2)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8 портов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(3,2,2)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12 портов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(6,1,2)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12 портов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(4,2,2)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16 портов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(8,1,2)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16 портов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(4,3,2)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24 порта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(6,2,2)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24 порта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(12,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24 порта 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(4,4,2)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32 порта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(8,2,2)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32 порта</a:t>
            </a:r>
          </a:p>
          <a:p>
            <a:r>
              <a:rPr lang="en-US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(16,1,2)</a:t>
            </a:r>
            <a:r>
              <a:rPr lang="ru-RU" sz="14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– 32 порта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18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0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5722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2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Агрегация частот </a:t>
            </a:r>
            <a:r>
              <a:rPr lang="en-US" sz="2400" b="1" dirty="0">
                <a:latin typeface="+mj-lt"/>
              </a:rPr>
              <a:t>CA (Carrier Aggregation).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Принцип агрегации частот.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266" y="1790566"/>
            <a:ext cx="1010421" cy="233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50" y="3049376"/>
            <a:ext cx="516233" cy="515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0584" y="1038687"/>
            <a:ext cx="885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Агрегация частот позволяет выделить АТ больший частотный спектр, и, как следствие, увеличить пиковую скорость передачи данных</a:t>
            </a:r>
            <a:r>
              <a:rPr lang="en-US" sz="1600" dirty="0">
                <a:latin typeface="+mj-lt"/>
              </a:rPr>
              <a:t> </a:t>
            </a:r>
            <a:endParaRPr lang="ru-RU" sz="1600" dirty="0">
              <a:latin typeface="+mj-lt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4269142">
            <a:off x="1754033" y="1530674"/>
            <a:ext cx="1014837" cy="1830279"/>
          </a:xfrm>
          <a:prstGeom prst="downArrow">
            <a:avLst>
              <a:gd name="adj1" fmla="val 77200"/>
              <a:gd name="adj2" fmla="val 16554"/>
            </a:avLst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4269142">
            <a:off x="2155575" y="1426695"/>
            <a:ext cx="198845" cy="1533102"/>
          </a:xfrm>
          <a:prstGeom prst="downArrow">
            <a:avLst>
              <a:gd name="adj1" fmla="val 70383"/>
              <a:gd name="adj2" fmla="val 4161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4269142">
            <a:off x="2236537" y="1662439"/>
            <a:ext cx="198845" cy="1533102"/>
          </a:xfrm>
          <a:prstGeom prst="downArrow">
            <a:avLst>
              <a:gd name="adj1" fmla="val 70383"/>
              <a:gd name="adj2" fmla="val 4161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4269142">
            <a:off x="2317499" y="1890028"/>
            <a:ext cx="198845" cy="1533102"/>
          </a:xfrm>
          <a:prstGeom prst="downArrow">
            <a:avLst>
              <a:gd name="adj1" fmla="val 70383"/>
              <a:gd name="adj2" fmla="val 4161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5068482">
            <a:off x="2293138" y="2530225"/>
            <a:ext cx="722118" cy="1628178"/>
          </a:xfrm>
          <a:prstGeom prst="downArrow">
            <a:avLst>
              <a:gd name="adj1" fmla="val 77200"/>
              <a:gd name="adj2" fmla="val 16554"/>
            </a:avLst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4269142" flipV="1">
            <a:off x="2482401" y="2555972"/>
            <a:ext cx="132005" cy="1327444"/>
          </a:xfrm>
          <a:prstGeom prst="downArrow">
            <a:avLst>
              <a:gd name="adj1" fmla="val 70383"/>
              <a:gd name="adj2" fmla="val 4161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4269142" flipV="1">
            <a:off x="2530049" y="2698408"/>
            <a:ext cx="132005" cy="1327444"/>
          </a:xfrm>
          <a:prstGeom prst="downArrow">
            <a:avLst>
              <a:gd name="adj1" fmla="val 70383"/>
              <a:gd name="adj2" fmla="val 4161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4269142" flipV="1">
            <a:off x="2575986" y="2834452"/>
            <a:ext cx="132005" cy="1327444"/>
          </a:xfrm>
          <a:prstGeom prst="downArrow">
            <a:avLst>
              <a:gd name="adj1" fmla="val 70383"/>
              <a:gd name="adj2" fmla="val 4161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66215" y="339573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1600" baseline="-25000" dirty="0" err="1">
                <a:latin typeface="SimSun" panose="02010600030101010101" pitchFamily="2" charset="-122"/>
                <a:ea typeface="SimSun" panose="02010600030101010101" pitchFamily="2" charset="-122"/>
              </a:rPr>
              <a:t>UL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3528" y="1876789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1600" baseline="-25000" dirty="0" err="1">
                <a:latin typeface="SimSun" panose="02010600030101010101" pitchFamily="2" charset="-122"/>
                <a:ea typeface="SimSun" panose="02010600030101010101" pitchFamily="2" charset="-122"/>
              </a:rPr>
              <a:t>DL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339609" y="2075664"/>
            <a:ext cx="2416662" cy="0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6559454" y="1851518"/>
            <a:ext cx="497150" cy="22414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7052149" y="1851518"/>
            <a:ext cx="497150" cy="22414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7549299" y="1851518"/>
            <a:ext cx="497150" cy="22414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763558" y="1855712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1600" baseline="-25000" dirty="0" err="1">
                <a:latin typeface="SimSun" panose="02010600030101010101" pitchFamily="2" charset="-122"/>
                <a:ea typeface="SimSun" panose="02010600030101010101" pitchFamily="2" charset="-122"/>
              </a:rPr>
              <a:t>DL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7751" y="1524014"/>
            <a:ext cx="121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CC (Component Carrier)</a:t>
            </a:r>
            <a:endParaRPr lang="ru-RU" sz="1200" dirty="0">
              <a:latin typeface="+mj-lt"/>
            </a:endParaRPr>
          </a:p>
        </p:txBody>
      </p:sp>
      <p:cxnSp>
        <p:nvCxnSpPr>
          <p:cNvPr id="33" name="Прямая со стрелкой 32"/>
          <p:cNvCxnSpPr>
            <a:endCxn id="24" idx="2"/>
          </p:cNvCxnSpPr>
          <p:nvPr/>
        </p:nvCxnSpPr>
        <p:spPr>
          <a:xfrm>
            <a:off x="5632107" y="1798181"/>
            <a:ext cx="927347" cy="16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47529" y="2254198"/>
            <a:ext cx="332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CC BW: </a:t>
            </a:r>
            <a:r>
              <a:rPr lang="ru-RU" sz="1200" dirty="0">
                <a:latin typeface="+mj-lt"/>
              </a:rPr>
              <a:t>(до 100 МГц в </a:t>
            </a:r>
            <a:r>
              <a:rPr lang="en-US" sz="1200" dirty="0">
                <a:latin typeface="+mj-lt"/>
              </a:rPr>
              <a:t>FR1, </a:t>
            </a:r>
            <a:r>
              <a:rPr lang="ru-RU" sz="1200" dirty="0">
                <a:latin typeface="+mj-lt"/>
              </a:rPr>
              <a:t>до 400 МГц в </a:t>
            </a:r>
            <a:r>
              <a:rPr lang="en-US" sz="1200" dirty="0">
                <a:latin typeface="+mj-lt"/>
              </a:rPr>
              <a:t>FR2)</a:t>
            </a:r>
            <a:endParaRPr lang="ru-RU" sz="1200" dirty="0">
              <a:latin typeface="+mj-lt"/>
            </a:endParaRPr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6720119" y="1938638"/>
            <a:ext cx="171368" cy="4926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836618" y="3782880"/>
            <a:ext cx="59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gNB</a:t>
            </a:r>
            <a:endParaRPr lang="ru-RU" sz="16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5809" y="3020565"/>
            <a:ext cx="59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АТ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6339609" y="2883173"/>
            <a:ext cx="2416662" cy="0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559454" y="2655667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с двумя скругленными соседними углами 44"/>
          <p:cNvSpPr/>
          <p:nvPr/>
        </p:nvSpPr>
        <p:spPr>
          <a:xfrm>
            <a:off x="7052149" y="2655667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с двумя скругленными соседними углами 45"/>
          <p:cNvSpPr/>
          <p:nvPr/>
        </p:nvSpPr>
        <p:spPr>
          <a:xfrm>
            <a:off x="7549299" y="2655667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795310" y="2652459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1600" baseline="-25000" dirty="0" err="1">
                <a:latin typeface="SimSun" panose="02010600030101010101" pitchFamily="2" charset="-122"/>
                <a:ea typeface="SimSun" panose="02010600030101010101" pitchFamily="2" charset="-122"/>
              </a:rPr>
              <a:t>UL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648839" y="2024989"/>
            <a:ext cx="169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Симметричное распределение спектра для линий </a:t>
            </a:r>
            <a:r>
              <a:rPr lang="en-US" sz="1200" dirty="0">
                <a:latin typeface="+mj-lt"/>
              </a:rPr>
              <a:t>UL/DL</a:t>
            </a:r>
            <a:endParaRPr lang="ru-RU" sz="1200" dirty="0">
              <a:latin typeface="+mj-lt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6339609" y="3786395"/>
            <a:ext cx="2416662" cy="0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Прямоугольник с двумя скругленными соседними углами 54"/>
          <p:cNvSpPr/>
          <p:nvPr/>
        </p:nvSpPr>
        <p:spPr>
          <a:xfrm>
            <a:off x="6559454" y="3564103"/>
            <a:ext cx="497150" cy="2222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с двумя скругленными соседними углами 55"/>
          <p:cNvSpPr/>
          <p:nvPr/>
        </p:nvSpPr>
        <p:spPr>
          <a:xfrm>
            <a:off x="7052149" y="3564103"/>
            <a:ext cx="426571" cy="2222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с двумя скругленными соседними углами 56"/>
          <p:cNvSpPr/>
          <p:nvPr/>
        </p:nvSpPr>
        <p:spPr>
          <a:xfrm>
            <a:off x="7479449" y="3564103"/>
            <a:ext cx="233494" cy="2222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8795310" y="355568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1600" baseline="-25000" dirty="0" err="1">
                <a:latin typeface="SimSun" panose="02010600030101010101" pitchFamily="2" charset="-122"/>
                <a:ea typeface="SimSun" panose="02010600030101010101" pitchFamily="2" charset="-122"/>
              </a:rPr>
              <a:t>DL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6339609" y="4220524"/>
            <a:ext cx="2423949" cy="0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5" name="Прямоугольник с двумя скругленными соседними углами 64"/>
          <p:cNvSpPr/>
          <p:nvPr/>
        </p:nvSpPr>
        <p:spPr>
          <a:xfrm>
            <a:off x="6559454" y="3979392"/>
            <a:ext cx="497150" cy="24113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с двумя скругленными соседними углами 65"/>
          <p:cNvSpPr/>
          <p:nvPr/>
        </p:nvSpPr>
        <p:spPr>
          <a:xfrm>
            <a:off x="7052149" y="3979392"/>
            <a:ext cx="426571" cy="24113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8795310" y="398981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1600" baseline="-25000" dirty="0" err="1">
                <a:latin typeface="SimSun" panose="02010600030101010101" pitchFamily="2" charset="-122"/>
                <a:ea typeface="SimSun" panose="02010600030101010101" pitchFamily="2" charset="-122"/>
              </a:rPr>
              <a:t>UL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648838" y="3496520"/>
            <a:ext cx="169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Асимметричное распределение спектра для линий </a:t>
            </a:r>
            <a:r>
              <a:rPr lang="en-US" sz="1200" dirty="0">
                <a:latin typeface="+mj-lt"/>
              </a:rPr>
              <a:t>UL/DL</a:t>
            </a:r>
            <a:endParaRPr lang="ru-RU" sz="1200" dirty="0">
              <a:latin typeface="+mj-lt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1951312" y="4899803"/>
            <a:ext cx="2883759" cy="0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Прямоугольник с двумя скругленными соседними углами 74"/>
          <p:cNvSpPr/>
          <p:nvPr/>
        </p:nvSpPr>
        <p:spPr>
          <a:xfrm>
            <a:off x="2025107" y="4672297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с двумя скругленными соседними углами 75"/>
          <p:cNvSpPr/>
          <p:nvPr/>
        </p:nvSpPr>
        <p:spPr>
          <a:xfrm>
            <a:off x="2517802" y="4672297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с двумя скругленными соседними углами 76"/>
          <p:cNvSpPr/>
          <p:nvPr/>
        </p:nvSpPr>
        <p:spPr>
          <a:xfrm>
            <a:off x="3014952" y="4672297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4794160" y="4721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94761" y="5057724"/>
            <a:ext cx="896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NR Band 1</a:t>
            </a:r>
            <a:endParaRPr lang="ru-RU" sz="1200" dirty="0">
              <a:latin typeface="+mj-lt"/>
            </a:endParaRPr>
          </a:p>
        </p:txBody>
      </p:sp>
      <p:sp>
        <p:nvSpPr>
          <p:cNvPr id="83" name="Левая фигурная скобка 82"/>
          <p:cNvSpPr/>
          <p:nvPr/>
        </p:nvSpPr>
        <p:spPr>
          <a:xfrm rot="16200000">
            <a:off x="2927332" y="4011326"/>
            <a:ext cx="171368" cy="19982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1908875" y="5630078"/>
            <a:ext cx="2883759" cy="0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6" name="Прямоугольник с двумя скругленными соседними углами 85"/>
          <p:cNvSpPr/>
          <p:nvPr/>
        </p:nvSpPr>
        <p:spPr>
          <a:xfrm>
            <a:off x="1982670" y="5402572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с двумя скругленными соседними углами 87"/>
          <p:cNvSpPr/>
          <p:nvPr/>
        </p:nvSpPr>
        <p:spPr>
          <a:xfrm>
            <a:off x="2475365" y="5402572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751723" y="545127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652323" y="5787999"/>
            <a:ext cx="93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NR Band 1</a:t>
            </a:r>
            <a:endParaRPr lang="ru-RU" sz="1200" dirty="0">
              <a:latin typeface="+mj-lt"/>
            </a:endParaRPr>
          </a:p>
        </p:txBody>
      </p:sp>
      <p:sp>
        <p:nvSpPr>
          <p:cNvPr id="92" name="Левая фигурная скобка 91"/>
          <p:cNvSpPr/>
          <p:nvPr/>
        </p:nvSpPr>
        <p:spPr>
          <a:xfrm rot="16200000">
            <a:off x="2884895" y="4741601"/>
            <a:ext cx="171368" cy="19982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с двумя скругленными соседними углами 92"/>
          <p:cNvSpPr/>
          <p:nvPr/>
        </p:nvSpPr>
        <p:spPr>
          <a:xfrm>
            <a:off x="3469394" y="5405390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1905701" y="6349933"/>
            <a:ext cx="2883759" cy="0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5" name="Прямоугольник с двумя скругленными соседними углами 94"/>
          <p:cNvSpPr/>
          <p:nvPr/>
        </p:nvSpPr>
        <p:spPr>
          <a:xfrm>
            <a:off x="1979496" y="6122427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4748549" y="617113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49150" y="6507854"/>
            <a:ext cx="862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NR Band 1</a:t>
            </a:r>
            <a:endParaRPr lang="ru-RU" sz="1200" dirty="0">
              <a:latin typeface="+mj-lt"/>
            </a:endParaRPr>
          </a:p>
        </p:txBody>
      </p:sp>
      <p:sp>
        <p:nvSpPr>
          <p:cNvPr id="99" name="Левая фигурная скобка 98"/>
          <p:cNvSpPr/>
          <p:nvPr/>
        </p:nvSpPr>
        <p:spPr>
          <a:xfrm rot="16200000">
            <a:off x="2881721" y="5461456"/>
            <a:ext cx="171368" cy="19982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с двумя скругленными соседними углами 100"/>
          <p:cNvSpPr/>
          <p:nvPr/>
        </p:nvSpPr>
        <p:spPr>
          <a:xfrm>
            <a:off x="4127121" y="6122427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с двумя скругленными соседними углами 101"/>
          <p:cNvSpPr/>
          <p:nvPr/>
        </p:nvSpPr>
        <p:spPr>
          <a:xfrm>
            <a:off x="2967405" y="6122427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5071893" y="4763263"/>
            <a:ext cx="555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Intra-band, contiguous </a:t>
            </a:r>
            <a:r>
              <a:rPr lang="en-US" sz="1400" dirty="0">
                <a:latin typeface="+mj-lt"/>
              </a:rPr>
              <a:t>– </a:t>
            </a:r>
            <a:r>
              <a:rPr lang="ru-RU" sz="1400" dirty="0">
                <a:latin typeface="+mj-lt"/>
              </a:rPr>
              <a:t>агрегация смежных (примыкающих) компонент частот </a:t>
            </a:r>
            <a:r>
              <a:rPr lang="en-US" sz="1400" dirty="0">
                <a:latin typeface="+mj-lt"/>
              </a:rPr>
              <a:t>CC</a:t>
            </a:r>
            <a:r>
              <a:rPr lang="ru-RU" sz="1400" dirty="0">
                <a:latin typeface="+mj-lt"/>
              </a:rPr>
              <a:t>, расположенных в одном частотном диапазоне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081417" y="5489375"/>
            <a:ext cx="6207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Intra-band, non-contiguous </a:t>
            </a:r>
            <a:r>
              <a:rPr lang="en-US" sz="1400" dirty="0">
                <a:latin typeface="+mj-lt"/>
              </a:rPr>
              <a:t>– </a:t>
            </a:r>
            <a:r>
              <a:rPr lang="ru-RU" sz="1400" dirty="0">
                <a:latin typeface="+mj-lt"/>
              </a:rPr>
              <a:t>агрегация не смежных компонент частот </a:t>
            </a:r>
            <a:r>
              <a:rPr lang="en-US" sz="1400" dirty="0">
                <a:latin typeface="+mj-lt"/>
              </a:rPr>
              <a:t>CC</a:t>
            </a:r>
            <a:r>
              <a:rPr lang="ru-RU" sz="1400" dirty="0">
                <a:latin typeface="+mj-lt"/>
              </a:rPr>
              <a:t>, расположенных в одном частотном диапазоне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071893" y="6196044"/>
            <a:ext cx="5873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Inter-band, non-contiguous</a:t>
            </a:r>
            <a:r>
              <a:rPr lang="ru-RU" sz="1400" b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– </a:t>
            </a:r>
            <a:r>
              <a:rPr lang="ru-RU" sz="1400" dirty="0">
                <a:latin typeface="+mj-lt"/>
              </a:rPr>
              <a:t>агрегация не смежных компонент частот </a:t>
            </a:r>
            <a:r>
              <a:rPr lang="en-US" sz="1400" dirty="0">
                <a:latin typeface="+mj-lt"/>
              </a:rPr>
              <a:t>CC</a:t>
            </a:r>
            <a:r>
              <a:rPr lang="ru-RU" sz="1400" dirty="0">
                <a:latin typeface="+mj-lt"/>
              </a:rPr>
              <a:t>, расположенных в разных частотных диапазонах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971863" y="6517620"/>
            <a:ext cx="896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NR Band 2</a:t>
            </a:r>
            <a:endParaRPr lang="ru-RU" sz="1200" dirty="0">
              <a:latin typeface="+mj-lt"/>
            </a:endParaRPr>
          </a:p>
        </p:txBody>
      </p:sp>
      <p:sp>
        <p:nvSpPr>
          <p:cNvPr id="111" name="Левая фигурная скобка 110"/>
          <p:cNvSpPr/>
          <p:nvPr/>
        </p:nvSpPr>
        <p:spPr>
          <a:xfrm rot="16200000">
            <a:off x="4278082" y="6167066"/>
            <a:ext cx="164020" cy="5944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177842" y="4721000"/>
            <a:ext cx="755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j-lt"/>
              </a:rPr>
              <a:t>CA_n1D</a:t>
            </a:r>
            <a:endParaRPr lang="ru-RU" sz="1400" b="1" dirty="0">
              <a:latin typeface="+mj-lt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43123" y="5344519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j-lt"/>
              </a:rPr>
              <a:t>CA_n1C_n1A</a:t>
            </a:r>
            <a:endParaRPr lang="ru-RU" sz="1400" b="1" dirty="0">
              <a:latin typeface="+mj-lt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70394" y="6022850"/>
            <a:ext cx="1484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j-lt"/>
              </a:rPr>
              <a:t>CA_n1A_n1A_n2A</a:t>
            </a:r>
            <a:endParaRPr lang="ru-RU" sz="1400" b="1" dirty="0">
              <a:latin typeface="+mj-lt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1507673" y="4733506"/>
            <a:ext cx="230402" cy="26551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6" name="Прямая со стрелкой 115"/>
          <p:cNvCxnSpPr>
            <a:endCxn id="115" idx="0"/>
          </p:cNvCxnSpPr>
          <p:nvPr/>
        </p:nvCxnSpPr>
        <p:spPr>
          <a:xfrm>
            <a:off x="1489538" y="4506151"/>
            <a:ext cx="133336" cy="227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985465" y="4279726"/>
            <a:ext cx="75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NR Band</a:t>
            </a:r>
            <a:endParaRPr lang="ru-RU" sz="1200" dirty="0"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H="1">
            <a:off x="1819890" y="4373777"/>
            <a:ext cx="193986" cy="40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970020" y="4248260"/>
            <a:ext cx="1321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Класс агрегации</a:t>
            </a:r>
          </a:p>
        </p:txBody>
      </p:sp>
      <p:cxnSp>
        <p:nvCxnSpPr>
          <p:cNvPr id="125" name="Прямая со стрелкой 124"/>
          <p:cNvCxnSpPr/>
          <p:nvPr/>
        </p:nvCxnSpPr>
        <p:spPr>
          <a:xfrm flipV="1">
            <a:off x="1063666" y="6275872"/>
            <a:ext cx="96918" cy="27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72562" y="6392470"/>
            <a:ext cx="174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Агрегация не смежных компонент частот</a:t>
            </a:r>
          </a:p>
        </p:txBody>
      </p:sp>
      <p:sp>
        <p:nvSpPr>
          <p:cNvPr id="130" name="Левая фигурная скобка 129"/>
          <p:cNvSpPr/>
          <p:nvPr/>
        </p:nvSpPr>
        <p:spPr>
          <a:xfrm rot="5400000">
            <a:off x="7211676" y="1017899"/>
            <a:ext cx="162004" cy="1507541"/>
          </a:xfrm>
          <a:prstGeom prst="leftBrace">
            <a:avLst>
              <a:gd name="adj1" fmla="val 8333"/>
              <a:gd name="adj2" fmla="val 496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/>
          <p:cNvSpPr txBox="1"/>
          <p:nvPr/>
        </p:nvSpPr>
        <p:spPr>
          <a:xfrm>
            <a:off x="6354436" y="1395505"/>
            <a:ext cx="4504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Максимально 16 компонент частот, 1 ГГц агрегируемого спектра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19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9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Виды и основные понятия: </a:t>
            </a:r>
            <a:r>
              <a:rPr lang="en-US" sz="2000" b="1" dirty="0">
                <a:latin typeface="+mj-lt"/>
              </a:rPr>
              <a:t>SISO, MIMO </a:t>
            </a:r>
            <a:endParaRPr lang="ru-RU" sz="2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31616" y="5615718"/>
                <a:ext cx="3259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SISO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       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BW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𝑁𝑜𝑖𝑠𝑒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616" y="5615718"/>
                <a:ext cx="3259867" cy="246221"/>
              </a:xfrm>
              <a:prstGeom prst="rect">
                <a:avLst/>
              </a:prstGeom>
              <a:blipFill>
                <a:blip r:embed="rId3"/>
                <a:stretch>
                  <a:fillRect l="-1121" t="-156098" b="-241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416649" y="5541096"/>
            <a:ext cx="1791410" cy="738664"/>
          </a:xfrm>
          <a:prstGeom prst="rect">
            <a:avLst/>
          </a:prstGeom>
          <a:solidFill>
            <a:srgbClr val="FFF7E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+mj-lt"/>
              </a:defRPr>
            </a:lvl1pPr>
          </a:lstStyle>
          <a:p>
            <a:r>
              <a:rPr lang="ru-RU" dirty="0"/>
              <a:t>Пиковая скорость передачи данных (предел Шеннона)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2415805" y="5902230"/>
                <a:ext cx="32721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MIMO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BW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𝑁𝑜𝑖𝑠𝑒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805" y="5902230"/>
                <a:ext cx="3272114" cy="246221"/>
              </a:xfrm>
              <a:prstGeom prst="rect">
                <a:avLst/>
              </a:prstGeom>
              <a:blipFill>
                <a:blip r:embed="rId4"/>
                <a:stretch>
                  <a:fillRect l="-931" t="-156098" b="-241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90884" y="4655555"/>
                <a:ext cx="14519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4" y="4655555"/>
                <a:ext cx="1451936" cy="246221"/>
              </a:xfrm>
              <a:prstGeom prst="rect">
                <a:avLst/>
              </a:prstGeom>
              <a:blipFill>
                <a:blip r:embed="rId5"/>
                <a:stretch>
                  <a:fillRect l="-2941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TextBox 191"/>
          <p:cNvSpPr txBox="1"/>
          <p:nvPr/>
        </p:nvSpPr>
        <p:spPr>
          <a:xfrm>
            <a:off x="406881" y="1535645"/>
            <a:ext cx="1998878" cy="954107"/>
          </a:xfrm>
          <a:prstGeom prst="rect">
            <a:avLst/>
          </a:prstGeom>
          <a:solidFill>
            <a:srgbClr val="FFF7E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Классический канал связи – канал связи с одним входом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и одним выходом </a:t>
            </a:r>
            <a:r>
              <a:rPr lang="en-US" sz="1400" dirty="0">
                <a:latin typeface="+mj-lt"/>
              </a:rPr>
              <a:t>(</a:t>
            </a:r>
            <a:r>
              <a:rPr lang="en-US" sz="1400" b="1" dirty="0">
                <a:latin typeface="+mj-lt"/>
              </a:rPr>
              <a:t>SISO</a:t>
            </a:r>
            <a:r>
              <a:rPr lang="en-US" sz="1400" dirty="0">
                <a:latin typeface="+mj-lt"/>
              </a:rPr>
              <a:t>)</a:t>
            </a:r>
            <a:endParaRPr lang="ru-RU" sz="1400" dirty="0"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04334" y="3672608"/>
            <a:ext cx="1887855" cy="954107"/>
          </a:xfrm>
          <a:prstGeom prst="rect">
            <a:avLst/>
          </a:prstGeom>
          <a:solidFill>
            <a:srgbClr val="FFF7E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+mj-lt"/>
              </a:defRPr>
            </a:lvl1pPr>
          </a:lstStyle>
          <a:p>
            <a:r>
              <a:rPr lang="ru-RU" dirty="0"/>
              <a:t>Канал связи с множественными входами и выходами (</a:t>
            </a:r>
            <a:r>
              <a:rPr lang="en-US" dirty="0"/>
              <a:t>MIMO)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6484055" y="5546082"/>
                <a:ext cx="535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M· N </a:t>
                </a:r>
                <a:r>
                  <a:rPr lang="en-US" sz="1200" dirty="0">
                    <a:solidFill>
                      <a:schemeClr val="tx1"/>
                    </a:solidFill>
                  </a:rPr>
                  <a:t>– </a:t>
                </a:r>
                <a:r>
                  <a:rPr lang="ru-RU" sz="1200" dirty="0">
                    <a:latin typeface="+mj-lt"/>
                  </a:rPr>
                  <a:t>количество пространственных потоков в линии связи</a:t>
                </a:r>
                <a:r>
                  <a:rPr lang="en-US" sz="1200" dirty="0">
                    <a:latin typeface="+mj-lt"/>
                  </a:rPr>
                  <a:t> (Spatial Streams)</a:t>
                </a:r>
                <a:endParaRPr lang="ru-RU" sz="1200" dirty="0">
                  <a:latin typeface="+mj-lt"/>
                </a:endParaRPr>
              </a:p>
              <a:p>
                <a:r>
                  <a:rPr lang="en-US" sz="1200" i="1" dirty="0">
                    <a:latin typeface="Cambria Math" panose="02040503050406030204" pitchFamily="18" charset="0"/>
                  </a:rPr>
                  <a:t>k</a:t>
                </a:r>
                <a:r>
                  <a:rPr lang="en-US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1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– </a:t>
                </a:r>
                <a:r>
                  <a:rPr lang="ru-RU" sz="1200" dirty="0">
                    <a:solidFill>
                      <a:schemeClr val="tx1"/>
                    </a:solidFill>
                  </a:rPr>
                  <a:t>количество потоков данных в </a:t>
                </a:r>
                <a:r>
                  <a:rPr lang="ru-RU" sz="1200" dirty="0"/>
                  <a:t>канале</a:t>
                </a:r>
                <a:r>
                  <a:rPr lang="ru-RU" sz="1200" dirty="0">
                    <a:solidFill>
                      <a:schemeClr val="tx1"/>
                    </a:solidFill>
                  </a:rPr>
                  <a:t> связи (</a:t>
                </a:r>
                <a:r>
                  <a:rPr lang="en-US" sz="1200" dirty="0">
                    <a:solidFill>
                      <a:schemeClr val="tx1"/>
                    </a:solidFill>
                  </a:rPr>
                  <a:t>Data Streams) </a:t>
                </a:r>
              </a:p>
              <a:p>
                <a:r>
                  <a:rPr lang="en-US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en-US" sz="1200" dirty="0">
                    <a:latin typeface="+mj-lt"/>
                  </a:rPr>
                  <a:t>– </a:t>
                </a:r>
                <a:r>
                  <a:rPr lang="ru-RU" sz="1200" dirty="0">
                    <a:latin typeface="+mj-lt"/>
                  </a:rPr>
                  <a:t>количество передающих антенн</a:t>
                </a:r>
              </a:p>
              <a:p>
                <a:r>
                  <a:rPr lang="en-US" sz="1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sz="1200" dirty="0">
                    <a:latin typeface="+mj-lt"/>
                  </a:rPr>
                  <a:t> – </a:t>
                </a:r>
                <a:r>
                  <a:rPr lang="ru-RU" sz="1200" dirty="0">
                    <a:latin typeface="+mj-lt"/>
                  </a:rPr>
                  <a:t>количество приемных антенн</a:t>
                </a: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055" y="5546082"/>
                <a:ext cx="5359183" cy="830997"/>
              </a:xfrm>
              <a:prstGeom prst="rect">
                <a:avLst/>
              </a:prstGeom>
              <a:blipFill>
                <a:blip r:embed="rId6"/>
                <a:stretch>
                  <a:fillRect l="-114" t="-735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Прямая со стрелкой 198"/>
          <p:cNvCxnSpPr/>
          <p:nvPr/>
        </p:nvCxnSpPr>
        <p:spPr>
          <a:xfrm flipH="1" flipV="1">
            <a:off x="3428764" y="6169632"/>
            <a:ext cx="164212" cy="8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Прямоугольник 199"/>
          <p:cNvSpPr/>
          <p:nvPr/>
        </p:nvSpPr>
        <p:spPr>
          <a:xfrm>
            <a:off x="3575595" y="6206897"/>
            <a:ext cx="280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Коэффициент увеличения скорости передачи, равный количеству потоков данных в канале связи</a:t>
            </a:r>
          </a:p>
        </p:txBody>
      </p:sp>
      <p:grpSp>
        <p:nvGrpSpPr>
          <p:cNvPr id="214" name="Группа 213"/>
          <p:cNvGrpSpPr/>
          <p:nvPr/>
        </p:nvGrpSpPr>
        <p:grpSpPr>
          <a:xfrm>
            <a:off x="2732769" y="1197525"/>
            <a:ext cx="7846146" cy="1770336"/>
            <a:chOff x="2732769" y="1197525"/>
            <a:chExt cx="7846146" cy="177033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003747" y="1559341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ПРД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57315" y="1559341"/>
              <a:ext cx="71267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ИИ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367663" y="1559341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M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747555" y="1559341"/>
              <a:ext cx="71267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ПИ</a:t>
              </a:r>
            </a:p>
          </p:txBody>
        </p:sp>
        <p:cxnSp>
          <p:nvCxnSpPr>
            <p:cNvPr id="13" name="Прямая со стрелкой 12"/>
            <p:cNvCxnSpPr>
              <a:stCxn id="7" idx="3"/>
              <a:endCxn id="2" idx="1"/>
            </p:cNvCxnSpPr>
            <p:nvPr/>
          </p:nvCxnSpPr>
          <p:spPr>
            <a:xfrm>
              <a:off x="3569992" y="1743980"/>
              <a:ext cx="4337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10" idx="3"/>
              <a:endCxn id="11" idx="1"/>
            </p:cNvCxnSpPr>
            <p:nvPr/>
          </p:nvCxnSpPr>
          <p:spPr>
            <a:xfrm>
              <a:off x="9313800" y="1743980"/>
              <a:ext cx="4337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/>
            <p:cNvGrpSpPr/>
            <p:nvPr/>
          </p:nvGrpSpPr>
          <p:grpSpPr>
            <a:xfrm>
              <a:off x="4949884" y="1592382"/>
              <a:ext cx="327779" cy="153979"/>
              <a:chOff x="4498228" y="1861840"/>
              <a:chExt cx="327779" cy="153979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Равнобедренный треугольник 31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 flipH="1">
              <a:off x="8039884" y="1606177"/>
              <a:ext cx="327779" cy="153979"/>
              <a:chOff x="4498228" y="1861840"/>
              <a:chExt cx="327779" cy="153979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Равнобедренный треугольник 41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949884" y="1288169"/>
              <a:ext cx="535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41213" y="1288169"/>
              <a:ext cx="535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414138" y="1867075"/>
              <a:ext cx="0" cy="5761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8011266" y="1862818"/>
              <a:ext cx="0" cy="5804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5414138" y="2289698"/>
              <a:ext cx="2597128" cy="0"/>
            </a:xfrm>
            <a:prstGeom prst="straightConnector1">
              <a:avLst/>
            </a:prstGeom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704304" y="2072337"/>
              <a:ext cx="1952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Беспроводная линия связи</a:t>
              </a: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786869" y="1409213"/>
              <a:ext cx="0" cy="135614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914772" y="2356015"/>
              <a:ext cx="1381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Канал связи</a:t>
              </a:r>
              <a:r>
                <a:rPr lang="en-US" sz="1200" dirty="0"/>
                <a:t> (SISO)</a:t>
              </a:r>
              <a:endParaRPr lang="ru-RU" sz="1200" dirty="0"/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3786869" y="2574889"/>
              <a:ext cx="5718601" cy="0"/>
            </a:xfrm>
            <a:prstGeom prst="straightConnector1">
              <a:avLst/>
            </a:prstGeom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9505470" y="1423468"/>
              <a:ext cx="0" cy="135614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023204" y="2690862"/>
              <a:ext cx="1123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Система связи</a:t>
              </a:r>
            </a:p>
          </p:txBody>
        </p:sp>
        <p:cxnSp>
          <p:nvCxnSpPr>
            <p:cNvPr id="70" name="Прямая со стрелкой 69"/>
            <p:cNvCxnSpPr/>
            <p:nvPr/>
          </p:nvCxnSpPr>
          <p:spPr>
            <a:xfrm>
              <a:off x="2732769" y="2911439"/>
              <a:ext cx="7846146" cy="0"/>
            </a:xfrm>
            <a:prstGeom prst="straightConnector1">
              <a:avLst/>
            </a:prstGeom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599196" y="1197525"/>
              <a:ext cx="22306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Радиолиния:</a:t>
              </a:r>
              <a:br>
                <a:rPr lang="ru-RU" sz="1100" dirty="0"/>
              </a:br>
              <a:r>
                <a:rPr lang="ru-RU" sz="1100" dirty="0"/>
                <a:t>частота </a:t>
              </a:r>
              <a:r>
                <a:rPr lang="en-US" sz="1100" i="1" dirty="0"/>
                <a:t>f</a:t>
              </a:r>
              <a:r>
                <a:rPr lang="en-US" sz="1100" baseline="-25000" dirty="0"/>
                <a:t>1</a:t>
              </a:r>
              <a:r>
                <a:rPr lang="en-US" sz="1100" dirty="0"/>
                <a:t>, </a:t>
              </a:r>
              <a:r>
                <a:rPr lang="ru-RU" sz="1100" dirty="0"/>
                <a:t>ширина спектра </a:t>
              </a:r>
              <a:r>
                <a:rPr lang="en-US" sz="1100" dirty="0"/>
                <a:t>BW</a:t>
              </a:r>
              <a:endParaRPr lang="ru-RU" sz="1100" baseline="-25000" dirty="0"/>
            </a:p>
          </p:txBody>
        </p:sp>
        <p:cxnSp>
          <p:nvCxnSpPr>
            <p:cNvPr id="163" name="Прямая со стрелкой 162"/>
            <p:cNvCxnSpPr/>
            <p:nvPr/>
          </p:nvCxnSpPr>
          <p:spPr>
            <a:xfrm>
              <a:off x="5401859" y="1700231"/>
              <a:ext cx="25936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3248976" y="2360472"/>
              <a:ext cx="5558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FF0000"/>
                  </a:solidFill>
                </a:rPr>
                <a:t>Single Input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9472755" y="2363620"/>
              <a:ext cx="659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Single Output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9" name="Группа 228"/>
          <p:cNvGrpSpPr/>
          <p:nvPr/>
        </p:nvGrpSpPr>
        <p:grpSpPr>
          <a:xfrm>
            <a:off x="2984308" y="3368151"/>
            <a:ext cx="7389806" cy="1835568"/>
            <a:chOff x="2984308" y="3368151"/>
            <a:chExt cx="7389806" cy="1835568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4021749" y="3700669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ПРД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8385665" y="3704406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M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4967886" y="3733710"/>
              <a:ext cx="327779" cy="153979"/>
              <a:chOff x="4498228" y="1861840"/>
              <a:chExt cx="327779" cy="153979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Равнобедренный треугольник 91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 flipH="1">
              <a:off x="8057886" y="3751242"/>
              <a:ext cx="327779" cy="153979"/>
              <a:chOff x="4498228" y="1861840"/>
              <a:chExt cx="327779" cy="153979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Равнобедренный треугольник 95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4863106" y="3429497"/>
              <a:ext cx="604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  <a:r>
                <a:rPr lang="ru-RU" sz="1600" baseline="-25000" dirty="0"/>
                <a:t>1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956056" y="3380841"/>
              <a:ext cx="604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  <a:r>
                <a:rPr lang="ru-RU" sz="1600" baseline="-25000" dirty="0"/>
                <a:t>1</a:t>
              </a: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819158" y="3583594"/>
              <a:ext cx="0" cy="149960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047070" y="4757320"/>
              <a:ext cx="1503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Канал связи</a:t>
              </a:r>
              <a:r>
                <a:rPr lang="en-US" sz="1200" dirty="0"/>
                <a:t> (MIMO)</a:t>
              </a:r>
              <a:endParaRPr lang="ru-RU" sz="1200" dirty="0"/>
            </a:p>
          </p:txBody>
        </p:sp>
        <p:cxnSp>
          <p:nvCxnSpPr>
            <p:cNvPr id="106" name="Прямая со стрелкой 105"/>
            <p:cNvCxnSpPr/>
            <p:nvPr/>
          </p:nvCxnSpPr>
          <p:spPr>
            <a:xfrm>
              <a:off x="3834512" y="5012054"/>
              <a:ext cx="5674547" cy="0"/>
            </a:xfrm>
            <a:prstGeom prst="straightConnector1">
              <a:avLst/>
            </a:prstGeom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9509059" y="3598774"/>
              <a:ext cx="0" cy="14844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Прямоугольник 112"/>
            <p:cNvSpPr/>
            <p:nvPr/>
          </p:nvSpPr>
          <p:spPr>
            <a:xfrm>
              <a:off x="4030714" y="4390033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ПРД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976851" y="4423074"/>
              <a:ext cx="327779" cy="153979"/>
              <a:chOff x="4498228" y="1861840"/>
              <a:chExt cx="327779" cy="153979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Равнобедренный треугольник 117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4872071" y="4118861"/>
              <a:ext cx="623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  <a:r>
                <a:rPr lang="en-US" sz="1600" i="1" baseline="-25000" dirty="0"/>
                <a:t>N</a:t>
              </a:r>
              <a:endParaRPr lang="ru-RU" sz="1600" i="1" baseline="-25000" dirty="0"/>
            </a:p>
          </p:txBody>
        </p:sp>
        <p:cxnSp>
          <p:nvCxnSpPr>
            <p:cNvPr id="121" name="Соединительная линия уступом 120"/>
            <p:cNvCxnSpPr>
              <a:endCxn id="83" idx="1"/>
            </p:cNvCxnSpPr>
            <p:nvPr/>
          </p:nvCxnSpPr>
          <p:spPr>
            <a:xfrm flipV="1">
              <a:off x="3587994" y="3885308"/>
              <a:ext cx="433755" cy="8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Соединительная линия уступом 122"/>
            <p:cNvCxnSpPr>
              <a:endCxn id="113" idx="1"/>
            </p:cNvCxnSpPr>
            <p:nvPr/>
          </p:nvCxnSpPr>
          <p:spPr>
            <a:xfrm>
              <a:off x="3596415" y="4572328"/>
              <a:ext cx="434299" cy="234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Прямоугольник 127"/>
            <p:cNvSpPr/>
            <p:nvPr/>
          </p:nvSpPr>
          <p:spPr>
            <a:xfrm>
              <a:off x="8391675" y="4315211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M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9" name="Группа 128"/>
            <p:cNvGrpSpPr/>
            <p:nvPr/>
          </p:nvGrpSpPr>
          <p:grpSpPr>
            <a:xfrm flipH="1">
              <a:off x="8063896" y="4362047"/>
              <a:ext cx="327779" cy="153979"/>
              <a:chOff x="4498228" y="1861840"/>
              <a:chExt cx="327779" cy="153979"/>
            </a:xfrm>
          </p:grpSpPr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Равнобедренный треугольник 131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7962066" y="3991646"/>
              <a:ext cx="652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  <a:r>
                <a:rPr lang="en-US" sz="1600" i="1" baseline="-25000" dirty="0"/>
                <a:t>M</a:t>
              </a:r>
              <a:endParaRPr lang="ru-RU" sz="1600" i="1" baseline="-25000" dirty="0"/>
            </a:p>
          </p:txBody>
        </p:sp>
        <p:cxnSp>
          <p:nvCxnSpPr>
            <p:cNvPr id="142" name="Прямая со стрелкой 141"/>
            <p:cNvCxnSpPr/>
            <p:nvPr/>
          </p:nvCxnSpPr>
          <p:spPr>
            <a:xfrm>
              <a:off x="5432140" y="3816726"/>
              <a:ext cx="25936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/>
            <p:cNvCxnSpPr/>
            <p:nvPr/>
          </p:nvCxnSpPr>
          <p:spPr>
            <a:xfrm flipV="1">
              <a:off x="5429945" y="3899678"/>
              <a:ext cx="2595872" cy="55315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/>
            <p:cNvCxnSpPr/>
            <p:nvPr/>
          </p:nvCxnSpPr>
          <p:spPr>
            <a:xfrm>
              <a:off x="5429945" y="3887689"/>
              <a:ext cx="2595428" cy="52394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5493094" y="3368151"/>
              <a:ext cx="22306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Радиолиния:</a:t>
              </a:r>
              <a:br>
                <a:rPr lang="ru-RU" sz="1100" dirty="0"/>
              </a:br>
              <a:r>
                <a:rPr lang="ru-RU" sz="1100" dirty="0"/>
                <a:t>частота </a:t>
              </a:r>
              <a:r>
                <a:rPr lang="en-US" sz="1100" i="1" dirty="0"/>
                <a:t>f</a:t>
              </a:r>
              <a:r>
                <a:rPr lang="en-US" sz="1100" baseline="-25000" dirty="0"/>
                <a:t>1</a:t>
              </a:r>
              <a:r>
                <a:rPr lang="en-US" sz="1100" dirty="0"/>
                <a:t>, </a:t>
              </a:r>
              <a:r>
                <a:rPr lang="ru-RU" sz="1100" dirty="0"/>
                <a:t>ширина спектра </a:t>
              </a:r>
              <a:r>
                <a:rPr lang="en-US" sz="1100" dirty="0"/>
                <a:t>BW</a:t>
              </a:r>
              <a:endParaRPr lang="ru-RU" sz="1100" baseline="-250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9522259" y="4803609"/>
              <a:ext cx="659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Multiple Output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139999" y="4749295"/>
              <a:ext cx="659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FF0000"/>
                  </a:solidFill>
                </a:rPr>
                <a:t>Multiple Input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208" name="Прямая со стрелкой 207"/>
            <p:cNvCxnSpPr/>
            <p:nvPr/>
          </p:nvCxnSpPr>
          <p:spPr>
            <a:xfrm>
              <a:off x="5431696" y="4522853"/>
              <a:ext cx="25936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Прямоугольник 215"/>
            <p:cNvSpPr/>
            <p:nvPr/>
          </p:nvSpPr>
          <p:spPr>
            <a:xfrm>
              <a:off x="2984308" y="3683279"/>
              <a:ext cx="6704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Поток данных</a:t>
              </a: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5900234" y="4317719"/>
              <a:ext cx="170198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solidFill>
                    <a:srgbClr val="FF0000"/>
                  </a:solidFill>
                </a:rPr>
                <a:t>Пространственные потоки</a:t>
              </a: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3029701" y="4344661"/>
              <a:ext cx="6232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Поток данных</a:t>
              </a:r>
            </a:p>
          </p:txBody>
        </p:sp>
        <p:cxnSp>
          <p:nvCxnSpPr>
            <p:cNvPr id="223" name="Соединительная линия уступом 222"/>
            <p:cNvCxnSpPr/>
            <p:nvPr/>
          </p:nvCxnSpPr>
          <p:spPr>
            <a:xfrm flipV="1">
              <a:off x="9338195" y="3892171"/>
              <a:ext cx="433755" cy="8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Соединительная линия уступом 223"/>
            <p:cNvCxnSpPr/>
            <p:nvPr/>
          </p:nvCxnSpPr>
          <p:spPr>
            <a:xfrm flipV="1">
              <a:off x="9345365" y="4491821"/>
              <a:ext cx="433755" cy="8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Прямоугольник 226"/>
            <p:cNvSpPr/>
            <p:nvPr/>
          </p:nvSpPr>
          <p:spPr>
            <a:xfrm>
              <a:off x="9694812" y="3714783"/>
              <a:ext cx="6793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Поток данных</a:t>
              </a: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9694812" y="4308200"/>
              <a:ext cx="6793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Поток данных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694812" y="1063152"/>
            <a:ext cx="2358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j-lt"/>
              </a:rPr>
              <a:t>ИИ – источник информации,</a:t>
            </a:r>
            <a:br>
              <a:rPr lang="ru-RU" sz="1000" dirty="0">
                <a:latin typeface="+mj-lt"/>
              </a:rPr>
            </a:br>
            <a:r>
              <a:rPr lang="ru-RU" sz="1000" dirty="0">
                <a:latin typeface="+mj-lt"/>
              </a:rPr>
              <a:t>ПИ – получатель информации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357463" y="3704588"/>
            <a:ext cx="156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Примеры конфигураций </a:t>
            </a:r>
            <a:r>
              <a:rPr lang="en-US" sz="1200" dirty="0">
                <a:latin typeface="+mj-lt"/>
              </a:rPr>
              <a:t>MIMO</a:t>
            </a:r>
            <a:r>
              <a:rPr lang="ru-RU" sz="1200" dirty="0">
                <a:latin typeface="+mj-lt"/>
              </a:rPr>
              <a:t>:</a:t>
            </a:r>
          </a:p>
          <a:p>
            <a:pPr algn="ctr"/>
            <a:r>
              <a:rPr lang="ru-RU" sz="1200" dirty="0">
                <a:latin typeface="+mj-lt"/>
              </a:rPr>
              <a:t>2</a:t>
            </a:r>
            <a:r>
              <a:rPr lang="en-US" sz="1200" dirty="0">
                <a:latin typeface="+mj-lt"/>
              </a:rPr>
              <a:t>T2R, 4T4R, 4T2R, 8T8R </a:t>
            </a:r>
            <a:r>
              <a:rPr lang="ru-RU" sz="1200" dirty="0">
                <a:latin typeface="+mj-lt"/>
              </a:rPr>
              <a:t>и др.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476098" y="6141728"/>
            <a:ext cx="393516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8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5722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2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Агрегация частот </a:t>
            </a:r>
            <a:r>
              <a:rPr lang="en-US" sz="2400" b="1" dirty="0">
                <a:latin typeface="+mj-lt"/>
              </a:rPr>
              <a:t>CA (Carrier Aggregation).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Принцип агрегации частот.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2" y="1305248"/>
            <a:ext cx="11733318" cy="4917924"/>
          </a:xfrm>
          <a:prstGeom prst="rect">
            <a:avLst/>
          </a:prstGeom>
        </p:spPr>
      </p:pic>
      <p:sp>
        <p:nvSpPr>
          <p:cNvPr id="512" name="TextBox 511"/>
          <p:cNvSpPr txBox="1"/>
          <p:nvPr/>
        </p:nvSpPr>
        <p:spPr>
          <a:xfrm>
            <a:off x="2424039" y="4679950"/>
            <a:ext cx="174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CC BW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(до 100 МГц в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FR1,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 400 МГц в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FR2)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3" name="Левая фигурная скобка 512"/>
          <p:cNvSpPr/>
          <p:nvPr/>
        </p:nvSpPr>
        <p:spPr>
          <a:xfrm rot="16200000">
            <a:off x="3158913" y="3901863"/>
            <a:ext cx="139290" cy="14168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979228" y="5884618"/>
            <a:ext cx="2493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Inter-band, non-contiguous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cxnSp>
        <p:nvCxnSpPr>
          <p:cNvPr id="516" name="Прямая со стрелкой 515"/>
          <p:cNvCxnSpPr/>
          <p:nvPr/>
        </p:nvCxnSpPr>
        <p:spPr>
          <a:xfrm>
            <a:off x="3294819" y="2472774"/>
            <a:ext cx="6350" cy="630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Прямоугольник 516"/>
          <p:cNvSpPr/>
          <p:nvPr/>
        </p:nvSpPr>
        <p:spPr>
          <a:xfrm>
            <a:off x="2474721" y="1826443"/>
            <a:ext cx="1652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RB –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ресурсный блок</a:t>
            </a:r>
            <a:br>
              <a:rPr lang="en-US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(12 поднесущих частот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SubCarrier)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20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86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5722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2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Агрегация частот </a:t>
            </a:r>
            <a:r>
              <a:rPr lang="en-US" sz="2400" b="1" dirty="0">
                <a:latin typeface="+mj-lt"/>
              </a:rPr>
              <a:t>CA (Carrier Aggregation).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Принцип агрегации частот.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58915"/>
              </p:ext>
            </p:extLst>
          </p:nvPr>
        </p:nvGraphicFramePr>
        <p:xfrm>
          <a:off x="283224" y="1119571"/>
          <a:ext cx="7222863" cy="541911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56676">
                  <a:extLst>
                    <a:ext uri="{9D8B030D-6E8A-4147-A177-3AD203B41FA5}">
                      <a16:colId xmlns:a16="http://schemas.microsoft.com/office/drawing/2014/main" val="4234603607"/>
                    </a:ext>
                  </a:extLst>
                </a:gridCol>
                <a:gridCol w="3966712">
                  <a:extLst>
                    <a:ext uri="{9D8B030D-6E8A-4147-A177-3AD203B41FA5}">
                      <a16:colId xmlns:a16="http://schemas.microsoft.com/office/drawing/2014/main" val="2103858509"/>
                    </a:ext>
                  </a:extLst>
                </a:gridCol>
                <a:gridCol w="1799475">
                  <a:extLst>
                    <a:ext uri="{9D8B030D-6E8A-4147-A177-3AD203B41FA5}">
                      <a16:colId xmlns:a16="http://schemas.microsoft.com/office/drawing/2014/main" val="1451146848"/>
                    </a:ext>
                  </a:extLst>
                </a:gridCol>
              </a:tblGrid>
              <a:tr h="122130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r>
                        <a:rPr lang="ru-RU" sz="1600" baseline="0" dirty="0">
                          <a:effectLst/>
                        </a:rPr>
                        <a:t> </a:t>
                      </a:r>
                      <a:r>
                        <a:rPr lang="ru-RU" sz="1600" kern="1200" baseline="0" dirty="0">
                          <a:effectLst/>
                        </a:rPr>
                        <a:t>агрегации </a:t>
                      </a:r>
                      <a:r>
                        <a:rPr lang="ru-RU" sz="1600" baseline="0" dirty="0">
                          <a:effectLst/>
                        </a:rPr>
                        <a:t>абонентского терминала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Агрегируемая</a:t>
                      </a:r>
                      <a:r>
                        <a:rPr lang="ru-RU" sz="1600" baseline="0" dirty="0">
                          <a:effectLst/>
                        </a:rPr>
                        <a:t> полоса спектра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</a:t>
                      </a:r>
                      <a:r>
                        <a:rPr lang="ru-RU" sz="1600" baseline="0" dirty="0">
                          <a:effectLst/>
                        </a:rPr>
                        <a:t> примыкающих компонент частот (</a:t>
                      </a:r>
                      <a:r>
                        <a:rPr lang="en-GB" sz="1600" dirty="0">
                          <a:effectLst/>
                        </a:rPr>
                        <a:t>CC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60572890"/>
                  </a:ext>
                </a:extLst>
              </a:tr>
              <a:tr h="37717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A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BW</a:t>
                      </a:r>
                      <a:r>
                        <a:rPr lang="en-GB" sz="1600" baseline="-25000" dirty="0">
                          <a:effectLst/>
                        </a:rPr>
                        <a:t>Channel_CA </a:t>
                      </a:r>
                      <a:r>
                        <a:rPr lang="en-GB" sz="1600" dirty="0">
                          <a:effectLst/>
                        </a:rPr>
                        <a:t>≤ BW</a:t>
                      </a:r>
                      <a:r>
                        <a:rPr lang="en-GB" sz="1600" baseline="-25000" dirty="0">
                          <a:effectLst/>
                        </a:rPr>
                        <a:t>Channel,max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03150558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B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 MHz ≤ </a:t>
                      </a:r>
                      <a:r>
                        <a:rPr lang="fi-FI" sz="1600" dirty="0">
                          <a:effectLst/>
                        </a:rPr>
                        <a:t>BW</a:t>
                      </a:r>
                      <a:r>
                        <a:rPr lang="en-GB" sz="1600" baseline="-25000" dirty="0">
                          <a:effectLst/>
                        </a:rPr>
                        <a:t>Channel_CA</a:t>
                      </a:r>
                      <a:r>
                        <a:rPr lang="en-GB" sz="1600" dirty="0">
                          <a:effectLst/>
                        </a:rPr>
                        <a:t> ≤ 50 MHz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63107401"/>
                  </a:ext>
                </a:extLst>
              </a:tr>
              <a:tr h="36704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C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100 MHz &lt; BW</a:t>
                      </a:r>
                      <a:r>
                        <a:rPr lang="en-GB" sz="1600" baseline="-25000" dirty="0">
                          <a:effectLst/>
                        </a:rPr>
                        <a:t>Channel_CA</a:t>
                      </a:r>
                      <a:r>
                        <a:rPr lang="fi-FI" sz="1600" dirty="0">
                          <a:effectLst/>
                        </a:rPr>
                        <a:t> ≤ 2 x BW</a:t>
                      </a:r>
                      <a:r>
                        <a:rPr lang="en-GB" sz="1600" baseline="-25000" dirty="0">
                          <a:effectLst/>
                        </a:rPr>
                        <a:t>Channel,max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78602973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D</a:t>
                      </a:r>
                      <a:endParaRPr lang="ru-RU" sz="16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200 MHz &lt; BW</a:t>
                      </a:r>
                      <a:r>
                        <a:rPr lang="en-GB" sz="1600" baseline="-25000" dirty="0">
                          <a:effectLst/>
                        </a:rPr>
                        <a:t>Channel_CA</a:t>
                      </a:r>
                      <a:r>
                        <a:rPr lang="fi-FI" sz="1600" dirty="0">
                          <a:effectLst/>
                        </a:rPr>
                        <a:t> ≤ 3 x BW</a:t>
                      </a:r>
                      <a:r>
                        <a:rPr lang="en-GB" sz="1600" baseline="-25000" dirty="0">
                          <a:effectLst/>
                        </a:rPr>
                        <a:t>Channel,max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774544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E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300 MHz &lt; BW</a:t>
                      </a:r>
                      <a:r>
                        <a:rPr lang="en-GB" sz="1600" baseline="-25000" dirty="0">
                          <a:effectLst/>
                        </a:rPr>
                        <a:t>Channel_CA</a:t>
                      </a:r>
                      <a:r>
                        <a:rPr lang="fi-FI" sz="1600" dirty="0">
                          <a:effectLst/>
                        </a:rPr>
                        <a:t> ≤ 4 x BW</a:t>
                      </a:r>
                      <a:r>
                        <a:rPr lang="en-GB" sz="1600" baseline="-25000" dirty="0">
                          <a:effectLst/>
                        </a:rPr>
                        <a:t>Channel,max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74845718"/>
                  </a:ext>
                </a:extLst>
              </a:tr>
              <a:tr h="44034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F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50 MHz &lt; BW</a:t>
                      </a:r>
                      <a:r>
                        <a:rPr lang="en-GB" sz="1600" baseline="-25000" dirty="0">
                          <a:effectLst/>
                        </a:rPr>
                        <a:t>Channel_CA</a:t>
                      </a:r>
                      <a:r>
                        <a:rPr lang="fi-FI" sz="1600" dirty="0">
                          <a:effectLst/>
                        </a:rPr>
                        <a:t> ≤ 100 MHz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82258070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G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100 MHz &lt; BW</a:t>
                      </a:r>
                      <a:r>
                        <a:rPr lang="en-GB" sz="1600" baseline="-25000">
                          <a:effectLst/>
                        </a:rPr>
                        <a:t>Channel_CA</a:t>
                      </a:r>
                      <a:r>
                        <a:rPr lang="fi-FI" sz="1600">
                          <a:effectLst/>
                        </a:rPr>
                        <a:t> ≤ 150 MHz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18277946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H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150 MHz &lt; BW</a:t>
                      </a:r>
                      <a:r>
                        <a:rPr lang="en-GB" sz="1600" baseline="-25000" dirty="0">
                          <a:effectLst/>
                        </a:rPr>
                        <a:t>Channel_CA</a:t>
                      </a:r>
                      <a:r>
                        <a:rPr lang="fi-FI" sz="1600" dirty="0">
                          <a:effectLst/>
                        </a:rPr>
                        <a:t> ≤ 200 MHz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01669484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I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200 MHz &lt; BW</a:t>
                      </a:r>
                      <a:r>
                        <a:rPr lang="en-GB" sz="1600" baseline="-25000">
                          <a:effectLst/>
                        </a:rPr>
                        <a:t>Channel_CA</a:t>
                      </a:r>
                      <a:r>
                        <a:rPr lang="fi-FI" sz="1600">
                          <a:effectLst/>
                        </a:rPr>
                        <a:t> ≤ 250 MHz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82132499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J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250 MHz &lt; BW</a:t>
                      </a:r>
                      <a:r>
                        <a:rPr lang="en-GB" sz="1600" baseline="-25000">
                          <a:effectLst/>
                        </a:rPr>
                        <a:t>Channel_CA</a:t>
                      </a:r>
                      <a:r>
                        <a:rPr lang="fi-FI" sz="1600">
                          <a:effectLst/>
                        </a:rPr>
                        <a:t> ≤ 300 MHz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014881939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K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300 MHz &lt; BW</a:t>
                      </a:r>
                      <a:r>
                        <a:rPr lang="en-GB" sz="1600" baseline="-25000">
                          <a:effectLst/>
                        </a:rPr>
                        <a:t>Channel_CA</a:t>
                      </a:r>
                      <a:r>
                        <a:rPr lang="fi-FI" sz="1600">
                          <a:effectLst/>
                        </a:rPr>
                        <a:t> ≤ 350 MHz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14298385"/>
                  </a:ext>
                </a:extLst>
              </a:tr>
              <a:tr h="3141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L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350 MHz &lt; BW</a:t>
                      </a:r>
                      <a:r>
                        <a:rPr lang="en-GB" sz="1600" baseline="-25000" dirty="0">
                          <a:effectLst/>
                        </a:rPr>
                        <a:t>Channel_CA</a:t>
                      </a:r>
                      <a:r>
                        <a:rPr lang="fi-FI" sz="1600" dirty="0">
                          <a:effectLst/>
                        </a:rPr>
                        <a:t> ≤ 400 MHz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103072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85801" y="1339334"/>
            <a:ext cx="3872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BW</a:t>
            </a:r>
            <a:r>
              <a:rPr lang="en-GB" b="1" baseline="-25000" dirty="0" err="1"/>
              <a:t>Channel,max</a:t>
            </a:r>
            <a:r>
              <a:rPr lang="ru-RU" b="1" dirty="0"/>
              <a:t> </a:t>
            </a:r>
            <a:r>
              <a:rPr lang="ru-RU" dirty="0"/>
              <a:t>– максимальная ширина спектра одной компоненты частот </a:t>
            </a:r>
            <a:r>
              <a:rPr lang="en-US" dirty="0"/>
              <a:t>CC</a:t>
            </a:r>
            <a:br>
              <a:rPr lang="en-US" dirty="0"/>
            </a:br>
            <a:r>
              <a:rPr lang="ru-RU" dirty="0"/>
              <a:t>(до 100 МГц в </a:t>
            </a:r>
            <a:r>
              <a:rPr lang="en-US" dirty="0"/>
              <a:t>FR1, </a:t>
            </a:r>
            <a:r>
              <a:rPr lang="ru-RU" dirty="0"/>
              <a:t>до 400 МГц в </a:t>
            </a:r>
            <a:r>
              <a:rPr lang="en-US" dirty="0"/>
              <a:t>FR2)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7785801" y="2571234"/>
            <a:ext cx="3872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Максимальная агрегируемая полоса примыкающих компонент:</a:t>
            </a:r>
          </a:p>
          <a:p>
            <a:r>
              <a:rPr lang="ru-RU" dirty="0"/>
              <a:t>4*100 = </a:t>
            </a:r>
            <a:r>
              <a:rPr lang="ru-RU" b="1" dirty="0"/>
              <a:t>400   МГц в </a:t>
            </a:r>
            <a:r>
              <a:rPr lang="en-US" b="1" dirty="0"/>
              <a:t>FR1</a:t>
            </a:r>
            <a:endParaRPr lang="ru-RU" b="1" dirty="0"/>
          </a:p>
          <a:p>
            <a:r>
              <a:rPr lang="ru-RU" dirty="0"/>
              <a:t>2*400 + 200 = </a:t>
            </a:r>
            <a:r>
              <a:rPr lang="ru-RU" b="1" dirty="0"/>
              <a:t>1000 МГц в </a:t>
            </a:r>
            <a:r>
              <a:rPr lang="en-US" b="1" dirty="0"/>
              <a:t>FR2</a:t>
            </a:r>
            <a:endParaRPr lang="ru-RU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7785800" y="3867228"/>
            <a:ext cx="3549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Максимальное количество агрегируемых примыкающих компонент частот – 8 (класс </a:t>
            </a:r>
            <a:r>
              <a:rPr lang="en-US" dirty="0"/>
              <a:t>L)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21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6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5722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2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Агрегация частот </a:t>
            </a:r>
            <a:r>
              <a:rPr lang="en-US" sz="2400" b="1" dirty="0">
                <a:latin typeface="+mj-lt"/>
              </a:rPr>
              <a:t>CA (Carrier Aggregation).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Типы сот.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691" y="1285741"/>
            <a:ext cx="1010421" cy="2330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63778" y="3043549"/>
            <a:ext cx="59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gNB</a:t>
            </a:r>
            <a:endParaRPr lang="ru-RU" sz="1600" dirty="0">
              <a:latin typeface="+mj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05475" y="2800350"/>
            <a:ext cx="3343275" cy="685800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76475" y="2600325"/>
            <a:ext cx="6772275" cy="1095375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38351" y="2557462"/>
            <a:ext cx="7053262" cy="118586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467" y="2669891"/>
            <a:ext cx="516233" cy="51563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993166" y="3129260"/>
            <a:ext cx="1484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j-lt"/>
              </a:rPr>
              <a:t>CA_n1A_n1A_n2A</a:t>
            </a:r>
            <a:endParaRPr lang="ru-RU" sz="1400" b="1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38" y="2719685"/>
            <a:ext cx="516233" cy="51563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57823" y="3197216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j-lt"/>
              </a:rPr>
              <a:t>CA_n1A_n1A</a:t>
            </a:r>
            <a:endParaRPr lang="ru-RU" sz="1400" b="1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9252"/>
              </p:ext>
            </p:extLst>
          </p:nvPr>
        </p:nvGraphicFramePr>
        <p:xfrm>
          <a:off x="1847850" y="4173231"/>
          <a:ext cx="8629649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14825">
                  <a:extLst>
                    <a:ext uri="{9D8B030D-6E8A-4147-A177-3AD203B41FA5}">
                      <a16:colId xmlns:a16="http://schemas.microsoft.com/office/drawing/2014/main" val="72438419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292381805"/>
                    </a:ext>
                  </a:extLst>
                </a:gridCol>
                <a:gridCol w="1400174">
                  <a:extLst>
                    <a:ext uri="{9D8B030D-6E8A-4147-A177-3AD203B41FA5}">
                      <a16:colId xmlns:a16="http://schemas.microsoft.com/office/drawing/2014/main" val="3666462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PCell</a:t>
                      </a:r>
                      <a:r>
                        <a:rPr lang="en-US" sz="1800" b="0" kern="1200" dirty="0"/>
                        <a:t> – </a:t>
                      </a:r>
                      <a:r>
                        <a:rPr lang="ru-RU" sz="1800" b="0" kern="1200" dirty="0"/>
                        <a:t>первичная (</a:t>
                      </a:r>
                      <a:r>
                        <a:rPr lang="en-US" sz="1800" b="0" kern="1200" dirty="0"/>
                        <a:t>Primary) </a:t>
                      </a:r>
                      <a:r>
                        <a:rPr lang="ru-RU" sz="1800" b="0" kern="1200" dirty="0"/>
                        <a:t>сота,</a:t>
                      </a:r>
                      <a:br>
                        <a:rPr lang="en-US" sz="1800" b="0" kern="1200" dirty="0"/>
                      </a:br>
                      <a:r>
                        <a:rPr lang="en-US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PCC</a:t>
                      </a:r>
                      <a:r>
                        <a:rPr lang="en-US" sz="1800" b="0" kern="1200" baseline="0" dirty="0"/>
                        <a:t> – </a:t>
                      </a:r>
                      <a:r>
                        <a:rPr lang="ru-RU" sz="1800" b="0" kern="1200" dirty="0"/>
                        <a:t>первичная компонента частот</a:t>
                      </a:r>
                      <a:endParaRPr lang="ru-RU" sz="18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Управление</a:t>
                      </a:r>
                      <a:r>
                        <a:rPr lang="ru-RU" b="0" baseline="0" dirty="0"/>
                        <a:t> и передача данных пользователей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Хендовер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7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SCell</a:t>
                      </a:r>
                      <a:r>
                        <a:rPr lang="en-US" sz="1800" b="0" kern="1200" dirty="0"/>
                        <a:t> – </a:t>
                      </a:r>
                      <a:r>
                        <a:rPr lang="ru-RU" sz="1800" b="0" kern="1200" dirty="0"/>
                        <a:t> вторичная (</a:t>
                      </a:r>
                      <a:r>
                        <a:rPr lang="en-US" sz="1800" b="0" kern="1200" dirty="0"/>
                        <a:t>Secondary) </a:t>
                      </a:r>
                      <a:r>
                        <a:rPr lang="ru-RU" sz="1800" b="0" kern="1200" dirty="0"/>
                        <a:t>сота,</a:t>
                      </a:r>
                      <a:br>
                        <a:rPr lang="en-US" sz="1800" b="0" kern="1200" dirty="0"/>
                      </a:br>
                      <a:r>
                        <a:rPr lang="en-US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SCC</a:t>
                      </a:r>
                      <a:r>
                        <a:rPr lang="en-US" sz="1800" b="0" kern="1200" baseline="0" dirty="0"/>
                        <a:t> – </a:t>
                      </a:r>
                      <a:r>
                        <a:rPr lang="ru-RU" sz="1800" b="0" kern="1200" baseline="0" dirty="0"/>
                        <a:t>вторичная</a:t>
                      </a:r>
                      <a:r>
                        <a:rPr lang="ru-RU" sz="1800" b="0" kern="1200" dirty="0"/>
                        <a:t> компонента частот</a:t>
                      </a:r>
                      <a:endParaRPr lang="ru-RU" sz="18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/>
                        <a:t>Передача данных пользователей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51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SCell</a:t>
                      </a:r>
                      <a:r>
                        <a:rPr lang="en-US" sz="1800" b="0" kern="1200" dirty="0"/>
                        <a:t> – </a:t>
                      </a:r>
                      <a:r>
                        <a:rPr lang="ru-RU" sz="1800" b="0" kern="1200" dirty="0"/>
                        <a:t>вторичная (</a:t>
                      </a:r>
                      <a:r>
                        <a:rPr lang="en-US" sz="1800" b="0" kern="1200" dirty="0"/>
                        <a:t>Secondary) </a:t>
                      </a:r>
                      <a:r>
                        <a:rPr lang="ru-RU" sz="1800" b="0" kern="1200" dirty="0"/>
                        <a:t>сота,</a:t>
                      </a:r>
                      <a:br>
                        <a:rPr lang="en-US" sz="1800" b="0" kern="1200" dirty="0"/>
                      </a:br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SCC</a:t>
                      </a:r>
                      <a:r>
                        <a:rPr lang="en-US" sz="1800" b="0" kern="1200" baseline="0" dirty="0"/>
                        <a:t> – </a:t>
                      </a:r>
                      <a:r>
                        <a:rPr lang="ru-RU" sz="1800" b="0" kern="1200" baseline="0" dirty="0"/>
                        <a:t>вторичная</a:t>
                      </a:r>
                      <a:r>
                        <a:rPr lang="ru-RU" sz="1800" b="0" kern="1200" dirty="0"/>
                        <a:t> компонента частот</a:t>
                      </a:r>
                      <a:endParaRPr lang="ru-RU" sz="18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/>
                        <a:t>Передача данных пользователей</a:t>
                      </a:r>
                      <a:endParaRPr lang="ru-RU" b="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19501"/>
                  </a:ext>
                </a:extLst>
              </a:tr>
            </a:tbl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5762797" y="2127556"/>
            <a:ext cx="494280" cy="74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7730" y="1487953"/>
            <a:ext cx="301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Площадь территории покрытия сот может быть различной (чем больше частота, тем меньше размер соты)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5917" y="2694015"/>
            <a:ext cx="59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АТ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0985" y="2564190"/>
            <a:ext cx="59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АТ</a:t>
            </a:r>
          </a:p>
        </p:txBody>
      </p:sp>
      <p:sp>
        <p:nvSpPr>
          <p:cNvPr id="18" name="Овал 17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Полилиния 145"/>
          <p:cNvSpPr/>
          <p:nvPr/>
        </p:nvSpPr>
        <p:spPr>
          <a:xfrm flipV="1">
            <a:off x="6737396" y="1920783"/>
            <a:ext cx="3755147" cy="75948"/>
          </a:xfrm>
          <a:custGeom>
            <a:avLst/>
            <a:gdLst>
              <a:gd name="connsiteX0" fmla="*/ 0 w 3719744"/>
              <a:gd name="connsiteY0" fmla="*/ 630314 h 816745"/>
              <a:gd name="connsiteX1" fmla="*/ 142043 w 3719744"/>
              <a:gd name="connsiteY1" fmla="*/ 568171 h 816745"/>
              <a:gd name="connsiteX2" fmla="*/ 239697 w 3719744"/>
              <a:gd name="connsiteY2" fmla="*/ 523782 h 816745"/>
              <a:gd name="connsiteX3" fmla="*/ 399495 w 3719744"/>
              <a:gd name="connsiteY3" fmla="*/ 461639 h 816745"/>
              <a:gd name="connsiteX4" fmla="*/ 452761 w 3719744"/>
              <a:gd name="connsiteY4" fmla="*/ 435006 h 816745"/>
              <a:gd name="connsiteX5" fmla="*/ 479394 w 3719744"/>
              <a:gd name="connsiteY5" fmla="*/ 417250 h 816745"/>
              <a:gd name="connsiteX6" fmla="*/ 541538 w 3719744"/>
              <a:gd name="connsiteY6" fmla="*/ 390617 h 816745"/>
              <a:gd name="connsiteX7" fmla="*/ 612559 w 3719744"/>
              <a:gd name="connsiteY7" fmla="*/ 337351 h 816745"/>
              <a:gd name="connsiteX8" fmla="*/ 648070 w 3719744"/>
              <a:gd name="connsiteY8" fmla="*/ 319596 h 816745"/>
              <a:gd name="connsiteX9" fmla="*/ 719091 w 3719744"/>
              <a:gd name="connsiteY9" fmla="*/ 275208 h 816745"/>
              <a:gd name="connsiteX10" fmla="*/ 870012 w 3719744"/>
              <a:gd name="connsiteY10" fmla="*/ 204186 h 816745"/>
              <a:gd name="connsiteX11" fmla="*/ 967666 w 3719744"/>
              <a:gd name="connsiteY11" fmla="*/ 133165 h 816745"/>
              <a:gd name="connsiteX12" fmla="*/ 1003177 w 3719744"/>
              <a:gd name="connsiteY12" fmla="*/ 106532 h 816745"/>
              <a:gd name="connsiteX13" fmla="*/ 1047565 w 3719744"/>
              <a:gd name="connsiteY13" fmla="*/ 88776 h 816745"/>
              <a:gd name="connsiteX14" fmla="*/ 1127464 w 3719744"/>
              <a:gd name="connsiteY14" fmla="*/ 62143 h 816745"/>
              <a:gd name="connsiteX15" fmla="*/ 1207363 w 3719744"/>
              <a:gd name="connsiteY15" fmla="*/ 44388 h 816745"/>
              <a:gd name="connsiteX16" fmla="*/ 1233996 w 3719744"/>
              <a:gd name="connsiteY16" fmla="*/ 26633 h 816745"/>
              <a:gd name="connsiteX17" fmla="*/ 1340528 w 3719744"/>
              <a:gd name="connsiteY17" fmla="*/ 8877 h 816745"/>
              <a:gd name="connsiteX18" fmla="*/ 1411550 w 3719744"/>
              <a:gd name="connsiteY18" fmla="*/ 0 h 816745"/>
              <a:gd name="connsiteX19" fmla="*/ 1882066 w 3719744"/>
              <a:gd name="connsiteY19" fmla="*/ 8877 h 816745"/>
              <a:gd name="connsiteX20" fmla="*/ 1953087 w 3719744"/>
              <a:gd name="connsiteY20" fmla="*/ 17755 h 816745"/>
              <a:gd name="connsiteX21" fmla="*/ 2086252 w 3719744"/>
              <a:gd name="connsiteY21" fmla="*/ 44388 h 816745"/>
              <a:gd name="connsiteX22" fmla="*/ 2166151 w 3719744"/>
              <a:gd name="connsiteY22" fmla="*/ 62143 h 816745"/>
              <a:gd name="connsiteX23" fmla="*/ 2237173 w 3719744"/>
              <a:gd name="connsiteY23" fmla="*/ 88776 h 816745"/>
              <a:gd name="connsiteX24" fmla="*/ 2272684 w 3719744"/>
              <a:gd name="connsiteY24" fmla="*/ 115410 h 816745"/>
              <a:gd name="connsiteX25" fmla="*/ 2352583 w 3719744"/>
              <a:gd name="connsiteY25" fmla="*/ 133165 h 816745"/>
              <a:gd name="connsiteX26" fmla="*/ 2396971 w 3719744"/>
              <a:gd name="connsiteY26" fmla="*/ 150920 h 816745"/>
              <a:gd name="connsiteX27" fmla="*/ 2423604 w 3719744"/>
              <a:gd name="connsiteY27" fmla="*/ 159798 h 816745"/>
              <a:gd name="connsiteX28" fmla="*/ 2503503 w 3719744"/>
              <a:gd name="connsiteY28" fmla="*/ 213064 h 816745"/>
              <a:gd name="connsiteX29" fmla="*/ 2530136 w 3719744"/>
              <a:gd name="connsiteY29" fmla="*/ 239697 h 816745"/>
              <a:gd name="connsiteX30" fmla="*/ 2556769 w 3719744"/>
              <a:gd name="connsiteY30" fmla="*/ 257452 h 816745"/>
              <a:gd name="connsiteX31" fmla="*/ 2583402 w 3719744"/>
              <a:gd name="connsiteY31" fmla="*/ 284085 h 816745"/>
              <a:gd name="connsiteX32" fmla="*/ 2618913 w 3719744"/>
              <a:gd name="connsiteY32" fmla="*/ 310718 h 816745"/>
              <a:gd name="connsiteX33" fmla="*/ 2663301 w 3719744"/>
              <a:gd name="connsiteY33" fmla="*/ 346229 h 816745"/>
              <a:gd name="connsiteX34" fmla="*/ 2681056 w 3719744"/>
              <a:gd name="connsiteY34" fmla="*/ 372862 h 816745"/>
              <a:gd name="connsiteX35" fmla="*/ 2707689 w 3719744"/>
              <a:gd name="connsiteY35" fmla="*/ 435006 h 816745"/>
              <a:gd name="connsiteX36" fmla="*/ 2743200 w 3719744"/>
              <a:gd name="connsiteY36" fmla="*/ 506027 h 816745"/>
              <a:gd name="connsiteX37" fmla="*/ 2778711 w 3719744"/>
              <a:gd name="connsiteY37" fmla="*/ 559293 h 816745"/>
              <a:gd name="connsiteX38" fmla="*/ 2796466 w 3719744"/>
              <a:gd name="connsiteY38" fmla="*/ 585926 h 816745"/>
              <a:gd name="connsiteX39" fmla="*/ 2840854 w 3719744"/>
              <a:gd name="connsiteY39" fmla="*/ 621437 h 816745"/>
              <a:gd name="connsiteX40" fmla="*/ 2876365 w 3719744"/>
              <a:gd name="connsiteY40" fmla="*/ 639192 h 816745"/>
              <a:gd name="connsiteX41" fmla="*/ 2920753 w 3719744"/>
              <a:gd name="connsiteY41" fmla="*/ 665825 h 816745"/>
              <a:gd name="connsiteX42" fmla="*/ 2938509 w 3719744"/>
              <a:gd name="connsiteY42" fmla="*/ 683580 h 816745"/>
              <a:gd name="connsiteX43" fmla="*/ 2965142 w 3719744"/>
              <a:gd name="connsiteY43" fmla="*/ 692458 h 816745"/>
              <a:gd name="connsiteX44" fmla="*/ 3053918 w 3719744"/>
              <a:gd name="connsiteY44" fmla="*/ 754602 h 816745"/>
              <a:gd name="connsiteX45" fmla="*/ 3116062 w 3719744"/>
              <a:gd name="connsiteY45" fmla="*/ 790112 h 816745"/>
              <a:gd name="connsiteX46" fmla="*/ 3142695 w 3719744"/>
              <a:gd name="connsiteY46" fmla="*/ 807868 h 816745"/>
              <a:gd name="connsiteX47" fmla="*/ 3169328 w 3719744"/>
              <a:gd name="connsiteY47" fmla="*/ 816745 h 816745"/>
              <a:gd name="connsiteX48" fmla="*/ 3542190 w 3719744"/>
              <a:gd name="connsiteY48" fmla="*/ 807868 h 816745"/>
              <a:gd name="connsiteX49" fmla="*/ 3604334 w 3719744"/>
              <a:gd name="connsiteY49" fmla="*/ 781235 h 816745"/>
              <a:gd name="connsiteX50" fmla="*/ 3657600 w 3719744"/>
              <a:gd name="connsiteY50" fmla="*/ 763479 h 816745"/>
              <a:gd name="connsiteX51" fmla="*/ 3684233 w 3719744"/>
              <a:gd name="connsiteY51" fmla="*/ 745724 h 816745"/>
              <a:gd name="connsiteX52" fmla="*/ 3719744 w 3719744"/>
              <a:gd name="connsiteY52" fmla="*/ 745724 h 81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19744" h="816745">
                <a:moveTo>
                  <a:pt x="0" y="630314"/>
                </a:moveTo>
                <a:lnTo>
                  <a:pt x="142043" y="568171"/>
                </a:lnTo>
                <a:cubicBezTo>
                  <a:pt x="228470" y="529279"/>
                  <a:pt x="113006" y="574458"/>
                  <a:pt x="239697" y="523782"/>
                </a:cubicBezTo>
                <a:cubicBezTo>
                  <a:pt x="292761" y="502556"/>
                  <a:pt x="348377" y="487198"/>
                  <a:pt x="399495" y="461639"/>
                </a:cubicBezTo>
                <a:cubicBezTo>
                  <a:pt x="417250" y="452761"/>
                  <a:pt x="435408" y="444647"/>
                  <a:pt x="452761" y="435006"/>
                </a:cubicBezTo>
                <a:cubicBezTo>
                  <a:pt x="462088" y="429824"/>
                  <a:pt x="469851" y="422022"/>
                  <a:pt x="479394" y="417250"/>
                </a:cubicBezTo>
                <a:cubicBezTo>
                  <a:pt x="579011" y="367442"/>
                  <a:pt x="412197" y="464527"/>
                  <a:pt x="541538" y="390617"/>
                </a:cubicBezTo>
                <a:cubicBezTo>
                  <a:pt x="583109" y="366862"/>
                  <a:pt x="561310" y="371517"/>
                  <a:pt x="612559" y="337351"/>
                </a:cubicBezTo>
                <a:cubicBezTo>
                  <a:pt x="623570" y="330010"/>
                  <a:pt x="636639" y="326264"/>
                  <a:pt x="648070" y="319596"/>
                </a:cubicBezTo>
                <a:cubicBezTo>
                  <a:pt x="672184" y="305529"/>
                  <a:pt x="694458" y="288345"/>
                  <a:pt x="719091" y="275208"/>
                </a:cubicBezTo>
                <a:cubicBezTo>
                  <a:pt x="764530" y="250974"/>
                  <a:pt x="830245" y="235999"/>
                  <a:pt x="870012" y="204186"/>
                </a:cubicBezTo>
                <a:cubicBezTo>
                  <a:pt x="951494" y="139001"/>
                  <a:pt x="875625" y="197594"/>
                  <a:pt x="967666" y="133165"/>
                </a:cubicBezTo>
                <a:cubicBezTo>
                  <a:pt x="979788" y="124680"/>
                  <a:pt x="990243" y="113718"/>
                  <a:pt x="1003177" y="106532"/>
                </a:cubicBezTo>
                <a:cubicBezTo>
                  <a:pt x="1017107" y="98793"/>
                  <a:pt x="1032558" y="94136"/>
                  <a:pt x="1047565" y="88776"/>
                </a:cubicBezTo>
                <a:cubicBezTo>
                  <a:pt x="1074003" y="79334"/>
                  <a:pt x="1100228" y="68951"/>
                  <a:pt x="1127464" y="62143"/>
                </a:cubicBezTo>
                <a:cubicBezTo>
                  <a:pt x="1177614" y="49607"/>
                  <a:pt x="1151011" y="55659"/>
                  <a:pt x="1207363" y="44388"/>
                </a:cubicBezTo>
                <a:cubicBezTo>
                  <a:pt x="1216241" y="38470"/>
                  <a:pt x="1224453" y="31405"/>
                  <a:pt x="1233996" y="26633"/>
                </a:cubicBezTo>
                <a:cubicBezTo>
                  <a:pt x="1263894" y="11684"/>
                  <a:pt x="1314775" y="11907"/>
                  <a:pt x="1340528" y="8877"/>
                </a:cubicBezTo>
                <a:lnTo>
                  <a:pt x="1411550" y="0"/>
                </a:lnTo>
                <a:lnTo>
                  <a:pt x="1882066" y="8877"/>
                </a:lnTo>
                <a:cubicBezTo>
                  <a:pt x="1905911" y="9659"/>
                  <a:pt x="1929582" y="13667"/>
                  <a:pt x="1953087" y="17755"/>
                </a:cubicBezTo>
                <a:cubicBezTo>
                  <a:pt x="1997685" y="25511"/>
                  <a:pt x="2042336" y="33409"/>
                  <a:pt x="2086252" y="44388"/>
                </a:cubicBezTo>
                <a:cubicBezTo>
                  <a:pt x="2136401" y="56926"/>
                  <a:pt x="2109799" y="50873"/>
                  <a:pt x="2166151" y="62143"/>
                </a:cubicBezTo>
                <a:cubicBezTo>
                  <a:pt x="2207761" y="103753"/>
                  <a:pt x="2151724" y="54596"/>
                  <a:pt x="2237173" y="88776"/>
                </a:cubicBezTo>
                <a:cubicBezTo>
                  <a:pt x="2250911" y="94271"/>
                  <a:pt x="2258874" y="110098"/>
                  <a:pt x="2272684" y="115410"/>
                </a:cubicBezTo>
                <a:cubicBezTo>
                  <a:pt x="2298148" y="125204"/>
                  <a:pt x="2326350" y="125670"/>
                  <a:pt x="2352583" y="133165"/>
                </a:cubicBezTo>
                <a:cubicBezTo>
                  <a:pt x="2367906" y="137543"/>
                  <a:pt x="2382050" y="145325"/>
                  <a:pt x="2396971" y="150920"/>
                </a:cubicBezTo>
                <a:cubicBezTo>
                  <a:pt x="2405733" y="154206"/>
                  <a:pt x="2415003" y="156112"/>
                  <a:pt x="2423604" y="159798"/>
                </a:cubicBezTo>
                <a:cubicBezTo>
                  <a:pt x="2461251" y="175932"/>
                  <a:pt x="2469989" y="183739"/>
                  <a:pt x="2503503" y="213064"/>
                </a:cubicBezTo>
                <a:cubicBezTo>
                  <a:pt x="2512951" y="221332"/>
                  <a:pt x="2520491" y="231660"/>
                  <a:pt x="2530136" y="239697"/>
                </a:cubicBezTo>
                <a:cubicBezTo>
                  <a:pt x="2538333" y="246527"/>
                  <a:pt x="2548572" y="250622"/>
                  <a:pt x="2556769" y="257452"/>
                </a:cubicBezTo>
                <a:cubicBezTo>
                  <a:pt x="2566414" y="265489"/>
                  <a:pt x="2573870" y="275914"/>
                  <a:pt x="2583402" y="284085"/>
                </a:cubicBezTo>
                <a:cubicBezTo>
                  <a:pt x="2594636" y="293714"/>
                  <a:pt x="2607546" y="301246"/>
                  <a:pt x="2618913" y="310718"/>
                </a:cubicBezTo>
                <a:cubicBezTo>
                  <a:pt x="2669514" y="352887"/>
                  <a:pt x="2597450" y="302329"/>
                  <a:pt x="2663301" y="346229"/>
                </a:cubicBezTo>
                <a:cubicBezTo>
                  <a:pt x="2669219" y="355107"/>
                  <a:pt x="2676853" y="363055"/>
                  <a:pt x="2681056" y="372862"/>
                </a:cubicBezTo>
                <a:cubicBezTo>
                  <a:pt x="2715452" y="453120"/>
                  <a:pt x="2663114" y="368143"/>
                  <a:pt x="2707689" y="435006"/>
                </a:cubicBezTo>
                <a:cubicBezTo>
                  <a:pt x="2721193" y="489018"/>
                  <a:pt x="2707989" y="455726"/>
                  <a:pt x="2743200" y="506027"/>
                </a:cubicBezTo>
                <a:cubicBezTo>
                  <a:pt x="2755437" y="523509"/>
                  <a:pt x="2766874" y="541538"/>
                  <a:pt x="2778711" y="559293"/>
                </a:cubicBezTo>
                <a:cubicBezTo>
                  <a:pt x="2784629" y="568171"/>
                  <a:pt x="2788135" y="579261"/>
                  <a:pt x="2796466" y="585926"/>
                </a:cubicBezTo>
                <a:cubicBezTo>
                  <a:pt x="2811262" y="597763"/>
                  <a:pt x="2825088" y="610926"/>
                  <a:pt x="2840854" y="621437"/>
                </a:cubicBezTo>
                <a:cubicBezTo>
                  <a:pt x="2851865" y="628778"/>
                  <a:pt x="2864796" y="632765"/>
                  <a:pt x="2876365" y="639192"/>
                </a:cubicBezTo>
                <a:cubicBezTo>
                  <a:pt x="2891449" y="647572"/>
                  <a:pt x="2906712" y="655796"/>
                  <a:pt x="2920753" y="665825"/>
                </a:cubicBezTo>
                <a:cubicBezTo>
                  <a:pt x="2927564" y="670690"/>
                  <a:pt x="2931332" y="679274"/>
                  <a:pt x="2938509" y="683580"/>
                </a:cubicBezTo>
                <a:cubicBezTo>
                  <a:pt x="2946533" y="688395"/>
                  <a:pt x="2956264" y="689499"/>
                  <a:pt x="2965142" y="692458"/>
                </a:cubicBezTo>
                <a:cubicBezTo>
                  <a:pt x="3029073" y="756391"/>
                  <a:pt x="2968622" y="703424"/>
                  <a:pt x="3053918" y="754602"/>
                </a:cubicBezTo>
                <a:cubicBezTo>
                  <a:pt x="3121098" y="794910"/>
                  <a:pt x="3060097" y="771459"/>
                  <a:pt x="3116062" y="790112"/>
                </a:cubicBezTo>
                <a:cubicBezTo>
                  <a:pt x="3124940" y="796031"/>
                  <a:pt x="3133152" y="803096"/>
                  <a:pt x="3142695" y="807868"/>
                </a:cubicBezTo>
                <a:cubicBezTo>
                  <a:pt x="3151065" y="812053"/>
                  <a:pt x="3159970" y="816745"/>
                  <a:pt x="3169328" y="816745"/>
                </a:cubicBezTo>
                <a:cubicBezTo>
                  <a:pt x="3293651" y="816745"/>
                  <a:pt x="3417903" y="810827"/>
                  <a:pt x="3542190" y="807868"/>
                </a:cubicBezTo>
                <a:cubicBezTo>
                  <a:pt x="3636125" y="784384"/>
                  <a:pt x="3525511" y="816268"/>
                  <a:pt x="3604334" y="781235"/>
                </a:cubicBezTo>
                <a:cubicBezTo>
                  <a:pt x="3621437" y="773634"/>
                  <a:pt x="3642027" y="773861"/>
                  <a:pt x="3657600" y="763479"/>
                </a:cubicBezTo>
                <a:cubicBezTo>
                  <a:pt x="3666478" y="757561"/>
                  <a:pt x="3673974" y="748655"/>
                  <a:pt x="3684233" y="745724"/>
                </a:cubicBezTo>
                <a:cubicBezTo>
                  <a:pt x="3695615" y="742472"/>
                  <a:pt x="3707907" y="745724"/>
                  <a:pt x="3719744" y="74572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96301" y="3711719"/>
            <a:ext cx="1447060" cy="12795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301064" y="3716482"/>
            <a:ext cx="354082" cy="1273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5722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2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Агрегация частот </a:t>
            </a:r>
            <a:r>
              <a:rPr lang="en-US" sz="2400" b="1" dirty="0">
                <a:latin typeface="+mj-lt"/>
              </a:rPr>
              <a:t>CA (Carrier Aggregation).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Типы сот.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84" y="1100728"/>
            <a:ext cx="692426" cy="1597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4654" y="2261662"/>
            <a:ext cx="59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gNB</a:t>
            </a:r>
            <a:endParaRPr lang="ru-RU" sz="1600" dirty="0"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51292" y="1713975"/>
            <a:ext cx="4705350" cy="1095375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52590" y="1671112"/>
            <a:ext cx="4846913" cy="118586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689" y="1818197"/>
            <a:ext cx="516233" cy="51563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66536" y="2341864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j-lt"/>
              </a:rPr>
              <a:t>CA_n1A_n1A</a:t>
            </a:r>
            <a:endParaRPr lang="ru-RU" sz="1400" b="1" dirty="0"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96301" y="3920852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296301" y="4129986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296301" y="4345054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296301" y="4560123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296301" y="4776288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5" idx="2"/>
            <a:endCxn id="5" idx="0"/>
          </p:cNvCxnSpPr>
          <p:nvPr/>
        </p:nvCxnSpPr>
        <p:spPr>
          <a:xfrm flipV="1">
            <a:off x="2019831" y="3711719"/>
            <a:ext cx="0" cy="127958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278474" y="3434414"/>
            <a:ext cx="1676927" cy="3636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1498319" y="3210544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1991014" y="3210544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976461" y="3207173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1600" baseline="-25000" dirty="0" err="1">
                <a:latin typeface="SimSun" panose="02010600030101010101" pitchFamily="2" charset="-122"/>
                <a:ea typeface="SimSun" panose="02010600030101010101" pitchFamily="2" charset="-122"/>
              </a:rPr>
              <a:t>DL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620778" y="3705264"/>
            <a:ext cx="1447060" cy="1279580"/>
            <a:chOff x="1004201" y="3813319"/>
            <a:chExt cx="1447060" cy="127958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004201" y="3813319"/>
              <a:ext cx="1447060" cy="127958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1004201" y="4022452"/>
              <a:ext cx="144706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1004201" y="4231586"/>
              <a:ext cx="144706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1004201" y="4446654"/>
              <a:ext cx="144706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1004201" y="4661723"/>
              <a:ext cx="144706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1004201" y="4877888"/>
              <a:ext cx="144706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38" idx="2"/>
              <a:endCxn id="38" idx="0"/>
            </p:cNvCxnSpPr>
            <p:nvPr/>
          </p:nvCxnSpPr>
          <p:spPr>
            <a:xfrm flipV="1">
              <a:off x="1727731" y="3813319"/>
              <a:ext cx="0" cy="127958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 стрелкой 44"/>
          <p:cNvCxnSpPr/>
          <p:nvPr/>
        </p:nvCxnSpPr>
        <p:spPr>
          <a:xfrm flipV="1">
            <a:off x="3602951" y="3427959"/>
            <a:ext cx="1676927" cy="3636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Прямоугольник с двумя скругленными соседними углами 45"/>
          <p:cNvSpPr/>
          <p:nvPr/>
        </p:nvSpPr>
        <p:spPr>
          <a:xfrm>
            <a:off x="3822796" y="3204089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300938" y="3200718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1600" baseline="-25000" dirty="0" err="1">
                <a:latin typeface="SimSun" panose="02010600030101010101" pitchFamily="2" charset="-122"/>
                <a:ea typeface="SimSun" panose="02010600030101010101" pitchFamily="2" charset="-122"/>
              </a:rPr>
              <a:t>UL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90423" y="336613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0793" y="336613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SCC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8814" y="335967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98165" y="4998330"/>
            <a:ext cx="1447060" cy="1279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302928" y="5003093"/>
            <a:ext cx="354082" cy="1273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1298165" y="5207463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298165" y="5416597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1298165" y="5631665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298165" y="5846734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1298165" y="6062899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53" idx="2"/>
            <a:endCxn id="53" idx="0"/>
          </p:cNvCxnSpPr>
          <p:nvPr/>
        </p:nvCxnSpPr>
        <p:spPr>
          <a:xfrm flipV="1">
            <a:off x="2021695" y="4998330"/>
            <a:ext cx="0" cy="127958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6209666" y="3711719"/>
            <a:ext cx="1447060" cy="12795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214429" y="3716482"/>
            <a:ext cx="354082" cy="1273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6209666" y="3920852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6209666" y="4129986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209666" y="4345054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6209666" y="4560123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6209666" y="4776288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61" idx="2"/>
            <a:endCxn id="61" idx="0"/>
          </p:cNvCxnSpPr>
          <p:nvPr/>
        </p:nvCxnSpPr>
        <p:spPr>
          <a:xfrm flipV="1">
            <a:off x="6933196" y="3711719"/>
            <a:ext cx="0" cy="127958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6191839" y="3434414"/>
            <a:ext cx="1676927" cy="3636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Прямоугольник с двумя скругленными соседними углами 69"/>
          <p:cNvSpPr/>
          <p:nvPr/>
        </p:nvSpPr>
        <p:spPr>
          <a:xfrm>
            <a:off x="6411684" y="3210544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с двумя скругленными соседними углами 70"/>
          <p:cNvSpPr/>
          <p:nvPr/>
        </p:nvSpPr>
        <p:spPr>
          <a:xfrm>
            <a:off x="6904379" y="3210544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7889826" y="3207173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1600" baseline="-25000" dirty="0" err="1">
                <a:latin typeface="SimSun" panose="02010600030101010101" pitchFamily="2" charset="-122"/>
                <a:ea typeface="SimSun" panose="02010600030101010101" pitchFamily="2" charset="-122"/>
              </a:rPr>
              <a:t>DL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8534143" y="3705264"/>
            <a:ext cx="1447060" cy="1279580"/>
            <a:chOff x="1004201" y="3813319"/>
            <a:chExt cx="1447060" cy="127958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004201" y="3813319"/>
              <a:ext cx="1447060" cy="127958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1004201" y="4022452"/>
              <a:ext cx="144706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1004201" y="4231586"/>
              <a:ext cx="144706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1004201" y="4446654"/>
              <a:ext cx="144706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1004201" y="4661723"/>
              <a:ext cx="144706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1004201" y="4877888"/>
              <a:ext cx="144706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4" idx="2"/>
              <a:endCxn id="74" idx="0"/>
            </p:cNvCxnSpPr>
            <p:nvPr/>
          </p:nvCxnSpPr>
          <p:spPr>
            <a:xfrm flipV="1">
              <a:off x="1727731" y="3813319"/>
              <a:ext cx="0" cy="127958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Прямая со стрелкой 80"/>
          <p:cNvCxnSpPr/>
          <p:nvPr/>
        </p:nvCxnSpPr>
        <p:spPr>
          <a:xfrm flipV="1">
            <a:off x="8516316" y="3427959"/>
            <a:ext cx="1676927" cy="3636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" name="Прямоугольник с двумя скругленными соседними углами 81"/>
          <p:cNvSpPr/>
          <p:nvPr/>
        </p:nvSpPr>
        <p:spPr>
          <a:xfrm>
            <a:off x="8736161" y="3204089"/>
            <a:ext cx="497150" cy="227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10214303" y="3200718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1600" baseline="-25000" dirty="0" err="1">
                <a:latin typeface="SimSun" panose="02010600030101010101" pitchFamily="2" charset="-122"/>
                <a:ea typeface="SimSun" panose="02010600030101010101" pitchFamily="2" charset="-122"/>
              </a:rPr>
              <a:t>UL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03788" y="336613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94158" y="336613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SCC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772179" y="335967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211530" y="4998330"/>
            <a:ext cx="1447060" cy="1279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H="1">
            <a:off x="6211530" y="5207463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6211530" y="5416597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6211530" y="5631665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6211530" y="5846734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6211530" y="6062899"/>
            <a:ext cx="14470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87" idx="2"/>
            <a:endCxn id="87" idx="0"/>
          </p:cNvCxnSpPr>
          <p:nvPr/>
        </p:nvCxnSpPr>
        <p:spPr>
          <a:xfrm flipV="1">
            <a:off x="6935060" y="4998330"/>
            <a:ext cx="0" cy="127958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Дуга 95"/>
          <p:cNvSpPr/>
          <p:nvPr/>
        </p:nvSpPr>
        <p:spPr>
          <a:xfrm rot="8385904">
            <a:off x="1408740" y="3555004"/>
            <a:ext cx="1363191" cy="834094"/>
          </a:xfrm>
          <a:prstGeom prst="arc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Дуга 96"/>
          <p:cNvSpPr/>
          <p:nvPr/>
        </p:nvSpPr>
        <p:spPr>
          <a:xfrm rot="8385904">
            <a:off x="1239619" y="2500070"/>
            <a:ext cx="3845393" cy="1905182"/>
          </a:xfrm>
          <a:prstGeom prst="arc">
            <a:avLst>
              <a:gd name="adj1" fmla="val 16200000"/>
              <a:gd name="adj2" fmla="val 56289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Дуга 99"/>
          <p:cNvSpPr/>
          <p:nvPr/>
        </p:nvSpPr>
        <p:spPr>
          <a:xfrm rot="8385904">
            <a:off x="1435342" y="4835011"/>
            <a:ext cx="1363191" cy="834094"/>
          </a:xfrm>
          <a:prstGeom prst="arc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Дуга 100"/>
          <p:cNvSpPr/>
          <p:nvPr/>
        </p:nvSpPr>
        <p:spPr>
          <a:xfrm rot="8385904">
            <a:off x="6323522" y="3555004"/>
            <a:ext cx="1363191" cy="834094"/>
          </a:xfrm>
          <a:prstGeom prst="arc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Дуга 101"/>
          <p:cNvSpPr/>
          <p:nvPr/>
        </p:nvSpPr>
        <p:spPr>
          <a:xfrm rot="8385904">
            <a:off x="6154401" y="2500070"/>
            <a:ext cx="3845393" cy="1905182"/>
          </a:xfrm>
          <a:prstGeom prst="arc">
            <a:avLst>
              <a:gd name="adj1" fmla="val 16200000"/>
              <a:gd name="adj2" fmla="val 56289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Дуга 102"/>
          <p:cNvSpPr/>
          <p:nvPr/>
        </p:nvSpPr>
        <p:spPr>
          <a:xfrm rot="10519046">
            <a:off x="6461791" y="3923776"/>
            <a:ext cx="1053575" cy="1464098"/>
          </a:xfrm>
          <a:prstGeom prst="arc">
            <a:avLst>
              <a:gd name="adj1" fmla="val 16276803"/>
              <a:gd name="adj2" fmla="val 1911470"/>
            </a:avLst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 стрелкой 104"/>
          <p:cNvCxnSpPr/>
          <p:nvPr/>
        </p:nvCxnSpPr>
        <p:spPr>
          <a:xfrm>
            <a:off x="1302928" y="6269642"/>
            <a:ext cx="1848247" cy="0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2" name="TextBox 111"/>
          <p:cNvSpPr txBox="1"/>
          <p:nvPr/>
        </p:nvSpPr>
        <p:spPr>
          <a:xfrm>
            <a:off x="3097055" y="606701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t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34781" y="417646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34781" y="545406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SCC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712281" y="415487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12281" y="5432467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SCC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35456" y="4044561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062781" y="4029435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PCC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cxnSp>
        <p:nvCxnSpPr>
          <p:cNvPr id="119" name="Прямая со стрелкой 118"/>
          <p:cNvCxnSpPr/>
          <p:nvPr/>
        </p:nvCxnSpPr>
        <p:spPr>
          <a:xfrm>
            <a:off x="6221693" y="6276218"/>
            <a:ext cx="1848247" cy="0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0" name="TextBox 119"/>
          <p:cNvSpPr txBox="1"/>
          <p:nvPr/>
        </p:nvSpPr>
        <p:spPr>
          <a:xfrm>
            <a:off x="8015820" y="607359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t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1100671" y="420582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PDCCH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1129437" y="541533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PDCCH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5976398" y="4188467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PDCCH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202138" y="6307622"/>
            <a:ext cx="435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II.</a:t>
            </a:r>
            <a:r>
              <a:rPr lang="ru-RU" sz="1400" dirty="0">
                <a:latin typeface="+mj-lt"/>
              </a:rPr>
              <a:t>а. Управление ресурсом вторичной компоненты </a:t>
            </a:r>
            <a:r>
              <a:rPr lang="en-US" sz="1400" dirty="0">
                <a:latin typeface="+mj-lt"/>
              </a:rPr>
              <a:t>SCC</a:t>
            </a:r>
            <a:r>
              <a:rPr lang="ru-RU" sz="1400" dirty="0">
                <a:latin typeface="+mj-lt"/>
              </a:rPr>
              <a:t> осуществляется на той же частоте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135403" y="6307376"/>
            <a:ext cx="435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II.b</a:t>
            </a:r>
            <a:r>
              <a:rPr lang="ru-RU" sz="1400" dirty="0">
                <a:latin typeface="+mj-lt"/>
              </a:rPr>
              <a:t>. Управление ресурсом вторичной компоненты </a:t>
            </a:r>
            <a:r>
              <a:rPr lang="en-US" sz="1400" dirty="0">
                <a:latin typeface="+mj-lt"/>
              </a:rPr>
              <a:t>SCC</a:t>
            </a:r>
            <a:r>
              <a:rPr lang="ru-RU" sz="1400" dirty="0">
                <a:latin typeface="+mj-lt"/>
              </a:rPr>
              <a:t> осуществляется на частоте первичной компоненты </a:t>
            </a:r>
            <a:r>
              <a:rPr lang="en-US" sz="1400" dirty="0">
                <a:latin typeface="+mj-lt"/>
              </a:rPr>
              <a:t>PCC</a:t>
            </a:r>
            <a:endParaRPr lang="ru-RU" sz="1400" dirty="0">
              <a:latin typeface="+mj-lt"/>
            </a:endParaRPr>
          </a:p>
        </p:txBody>
      </p:sp>
      <p:pic>
        <p:nvPicPr>
          <p:cNvPr id="127" name="Рисунок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70" y="1102435"/>
            <a:ext cx="692426" cy="1597309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10075740" y="2263369"/>
            <a:ext cx="59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gNB</a:t>
            </a:r>
            <a:endParaRPr lang="ru-RU" sz="1600" dirty="0">
              <a:latin typeface="+mj-lt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6312378" y="1799453"/>
            <a:ext cx="2696392" cy="934313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6213676" y="1672819"/>
            <a:ext cx="4846913" cy="118586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181" y="1866074"/>
            <a:ext cx="516233" cy="515631"/>
          </a:xfrm>
          <a:prstGeom prst="rect">
            <a:avLst/>
          </a:prstGeom>
        </p:spPr>
      </p:pic>
      <p:sp>
        <p:nvSpPr>
          <p:cNvPr id="132" name="Прямоугольник 131"/>
          <p:cNvSpPr/>
          <p:nvPr/>
        </p:nvSpPr>
        <p:spPr>
          <a:xfrm>
            <a:off x="7165978" y="2352891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j-lt"/>
              </a:rPr>
              <a:t>CA_n1A_n1A</a:t>
            </a:r>
            <a:endParaRPr lang="ru-RU" sz="1400" b="1" dirty="0">
              <a:latin typeface="+mj-lt"/>
            </a:endParaRPr>
          </a:p>
        </p:txBody>
      </p:sp>
      <p:sp>
        <p:nvSpPr>
          <p:cNvPr id="133" name="Куб 132"/>
          <p:cNvSpPr/>
          <p:nvPr/>
        </p:nvSpPr>
        <p:spPr>
          <a:xfrm>
            <a:off x="6568511" y="1586365"/>
            <a:ext cx="340917" cy="463664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2" name="Группа 141"/>
          <p:cNvGrpSpPr/>
          <p:nvPr/>
        </p:nvGrpSpPr>
        <p:grpSpPr>
          <a:xfrm>
            <a:off x="6671573" y="1479328"/>
            <a:ext cx="134791" cy="150264"/>
            <a:chOff x="10001250" y="5425261"/>
            <a:chExt cx="222038" cy="332537"/>
          </a:xfrm>
        </p:grpSpPr>
        <p:cxnSp>
          <p:nvCxnSpPr>
            <p:cNvPr id="135" name="Прямая соединительная линия 134"/>
            <p:cNvCxnSpPr/>
            <p:nvPr/>
          </p:nvCxnSpPr>
          <p:spPr>
            <a:xfrm>
              <a:off x="10001250" y="5425261"/>
              <a:ext cx="108428" cy="17330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flipV="1">
              <a:off x="10109678" y="5428436"/>
              <a:ext cx="113610" cy="1642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flipV="1">
              <a:off x="10109678" y="5595394"/>
              <a:ext cx="0" cy="16240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Прямоугольник 146"/>
          <p:cNvSpPr/>
          <p:nvPr/>
        </p:nvSpPr>
        <p:spPr>
          <a:xfrm>
            <a:off x="6347410" y="2029098"/>
            <a:ext cx="780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Remote RRU</a:t>
            </a:r>
            <a:endParaRPr lang="ru-RU" sz="1000" dirty="0">
              <a:latin typeface="+mj-lt"/>
            </a:endParaRPr>
          </a:p>
        </p:txBody>
      </p:sp>
      <p:cxnSp>
        <p:nvCxnSpPr>
          <p:cNvPr id="149" name="Прямая со стрелкой 148"/>
          <p:cNvCxnSpPr>
            <a:stCxn id="16" idx="3"/>
          </p:cNvCxnSpPr>
          <p:nvPr/>
        </p:nvCxnSpPr>
        <p:spPr>
          <a:xfrm flipV="1">
            <a:off x="3473922" y="1402672"/>
            <a:ext cx="1771486" cy="6733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>
            <a:stCxn id="131" idx="0"/>
          </p:cNvCxnSpPr>
          <p:nvPr/>
        </p:nvCxnSpPr>
        <p:spPr>
          <a:xfrm flipH="1" flipV="1">
            <a:off x="7005118" y="1618510"/>
            <a:ext cx="731180" cy="2475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flipV="1">
            <a:off x="8088916" y="1376908"/>
            <a:ext cx="2305469" cy="6572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3864605" y="1393792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TA1 </a:t>
            </a:r>
            <a:r>
              <a:rPr lang="en-US" sz="1200" dirty="0">
                <a:latin typeface="SimSun" panose="02010600030101010101" pitchFamily="2" charset="-122"/>
                <a:ea typeface="SimSun" panose="02010600030101010101" pitchFamily="2" charset="-122"/>
              </a:rPr>
              <a:t>=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TA2</a:t>
            </a:r>
            <a:endParaRPr lang="ru-RU" sz="1200" b="1" baseline="-25000" dirty="0">
              <a:solidFill>
                <a:schemeClr val="bg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131980" y="144764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TA2</a:t>
            </a:r>
            <a:endParaRPr lang="ru-RU" sz="1200" b="1" baseline="-25000" dirty="0">
              <a:solidFill>
                <a:schemeClr val="bg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273439" y="137374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TA1</a:t>
            </a:r>
            <a:endParaRPr lang="ru-RU" sz="1200" b="1" baseline="-25000" dirty="0">
              <a:solidFill>
                <a:schemeClr val="bg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327224" y="910926"/>
            <a:ext cx="435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I.</a:t>
            </a:r>
            <a:r>
              <a:rPr lang="ru-RU" sz="1400" dirty="0">
                <a:latin typeface="+mj-lt"/>
              </a:rPr>
              <a:t>а. Первичная и вторичная соты имеют одинаковые задержки распространения радиосигнала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26464" y="886126"/>
            <a:ext cx="435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I.b</a:t>
            </a:r>
            <a:r>
              <a:rPr lang="ru-RU" sz="1400" dirty="0">
                <a:latin typeface="+mj-lt"/>
              </a:rPr>
              <a:t>. Первичная и вторичная соты имеют разные задержки распространения радиосигнала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657543" y="1920783"/>
            <a:ext cx="59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АТ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195107" y="1989113"/>
            <a:ext cx="59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АТ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2798989" y="1383012"/>
            <a:ext cx="147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Single TA</a:t>
            </a:r>
            <a:endParaRPr lang="ru-RU" sz="1400" b="1" dirty="0">
              <a:latin typeface="+mj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568433" y="1376513"/>
            <a:ext cx="147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Multiple TA</a:t>
            </a:r>
            <a:endParaRPr lang="ru-RU" sz="1400" b="1" dirty="0">
              <a:latin typeface="+mj-lt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01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945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3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Подключение абонентского терминала к двум базовым станциям </a:t>
            </a:r>
            <a:r>
              <a:rPr lang="en-US" sz="2400" b="1" dirty="0">
                <a:latin typeface="+mj-lt"/>
              </a:rPr>
              <a:t>DC.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Принцип двойного подключения.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493" y="1870593"/>
            <a:ext cx="692426" cy="159730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187" y="1870592"/>
            <a:ext cx="692426" cy="1597309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2459825" y="3272327"/>
            <a:ext cx="1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gNB</a:t>
            </a:r>
            <a:r>
              <a:rPr lang="ru-RU" sz="1600" dirty="0">
                <a:latin typeface="+mj-lt"/>
              </a:rPr>
              <a:t>1</a:t>
            </a:r>
          </a:p>
          <a:p>
            <a:pPr algn="ctr"/>
            <a:r>
              <a:rPr lang="ru-RU" sz="1600" dirty="0">
                <a:latin typeface="+mj-lt"/>
              </a:rPr>
              <a:t>(</a:t>
            </a:r>
            <a:r>
              <a:rPr lang="en-US" sz="1600" b="1" dirty="0">
                <a:latin typeface="+mj-lt"/>
              </a:rPr>
              <a:t>Master Node</a:t>
            </a:r>
            <a:r>
              <a:rPr lang="en-US" sz="1600" dirty="0">
                <a:latin typeface="+mj-lt"/>
              </a:rPr>
              <a:t>)</a:t>
            </a:r>
            <a:endParaRPr lang="ru-RU" sz="1600" dirty="0">
              <a:latin typeface="+mj-lt"/>
            </a:endParaRP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345" y="4436811"/>
            <a:ext cx="516233" cy="515631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8481179" y="3314963"/>
            <a:ext cx="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gNB</a:t>
            </a:r>
            <a:r>
              <a:rPr lang="ru-RU" sz="1600" dirty="0">
                <a:latin typeface="+mj-lt"/>
              </a:rPr>
              <a:t>1</a:t>
            </a:r>
          </a:p>
          <a:p>
            <a:pPr algn="ctr"/>
            <a:r>
              <a:rPr lang="ru-RU" sz="1600" dirty="0">
                <a:latin typeface="+mj-lt"/>
              </a:rPr>
              <a:t>(</a:t>
            </a:r>
            <a:r>
              <a:rPr lang="en-US" sz="1600" b="1" dirty="0">
                <a:latin typeface="+mj-lt"/>
              </a:rPr>
              <a:t>Secondary Node</a:t>
            </a:r>
            <a:r>
              <a:rPr lang="en-US" sz="1600" dirty="0">
                <a:latin typeface="+mj-lt"/>
              </a:rPr>
              <a:t>)</a:t>
            </a:r>
            <a:endParaRPr lang="ru-RU" sz="1600" dirty="0">
              <a:latin typeface="+mj-lt"/>
            </a:endParaRPr>
          </a:p>
        </p:txBody>
      </p:sp>
      <p:sp>
        <p:nvSpPr>
          <p:cNvPr id="3" name="Двойная стрелка вверх/вниз 2"/>
          <p:cNvSpPr/>
          <p:nvPr/>
        </p:nvSpPr>
        <p:spPr>
          <a:xfrm rot="3488362">
            <a:off x="7414385" y="2237640"/>
            <a:ext cx="290687" cy="2492703"/>
          </a:xfrm>
          <a:prstGeom prst="upDownArrow">
            <a:avLst>
              <a:gd name="adj1" fmla="val 7527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n-US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PSCell, PSCC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1" name="Двойная стрелка вверх/вниз 160"/>
          <p:cNvSpPr/>
          <p:nvPr/>
        </p:nvSpPr>
        <p:spPr>
          <a:xfrm rot="3488362">
            <a:off x="7611573" y="2547364"/>
            <a:ext cx="291785" cy="2481321"/>
          </a:xfrm>
          <a:prstGeom prst="upDownArrow">
            <a:avLst>
              <a:gd name="adj1" fmla="val 7527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n-US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SCell, PCC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2" name="Двойная стрелка вверх/вниз 161"/>
          <p:cNvSpPr/>
          <p:nvPr/>
        </p:nvSpPr>
        <p:spPr>
          <a:xfrm rot="7466667">
            <a:off x="4916594" y="2265804"/>
            <a:ext cx="290687" cy="2492703"/>
          </a:xfrm>
          <a:prstGeom prst="upDownArrow">
            <a:avLst>
              <a:gd name="adj1" fmla="val 7527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n-US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PCell, PCC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3" name="Двойная стрелка вверх/вниз 162"/>
          <p:cNvSpPr/>
          <p:nvPr/>
        </p:nvSpPr>
        <p:spPr>
          <a:xfrm rot="7468865">
            <a:off x="4687365" y="2566049"/>
            <a:ext cx="291785" cy="2481321"/>
          </a:xfrm>
          <a:prstGeom prst="upDownArrow">
            <a:avLst>
              <a:gd name="adj1" fmla="val 7527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n-US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SCell, PCC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221334" y="2685447"/>
            <a:ext cx="62299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0452" y="2494628"/>
            <a:ext cx="4267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Xn</a:t>
            </a:r>
            <a:endParaRPr lang="ru-RU" dirty="0"/>
          </a:p>
        </p:txBody>
      </p:sp>
      <p:sp>
        <p:nvSpPr>
          <p:cNvPr id="47" name="Полилиния 46"/>
          <p:cNvSpPr/>
          <p:nvPr/>
        </p:nvSpPr>
        <p:spPr>
          <a:xfrm>
            <a:off x="3526803" y="1722378"/>
            <a:ext cx="5683350" cy="741265"/>
          </a:xfrm>
          <a:custGeom>
            <a:avLst/>
            <a:gdLst>
              <a:gd name="connsiteX0" fmla="*/ 0 w 6199833"/>
              <a:gd name="connsiteY0" fmla="*/ 1215858 h 1215858"/>
              <a:gd name="connsiteX1" fmla="*/ 3074796 w 6199833"/>
              <a:gd name="connsiteY1" fmla="*/ 8 h 1215858"/>
              <a:gd name="connsiteX2" fmla="*/ 6199833 w 6199833"/>
              <a:gd name="connsiteY2" fmla="*/ 1195762 h 121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9833" h="1215858">
                <a:moveTo>
                  <a:pt x="0" y="1215858"/>
                </a:moveTo>
                <a:cubicBezTo>
                  <a:pt x="1020745" y="609607"/>
                  <a:pt x="2041491" y="3357"/>
                  <a:pt x="3074796" y="8"/>
                </a:cubicBezTo>
                <a:cubicBezTo>
                  <a:pt x="4108101" y="-3341"/>
                  <a:pt x="5687367" y="993120"/>
                  <a:pt x="6199833" y="1195762"/>
                </a:cubicBezTo>
              </a:path>
            </a:pathLst>
          </a:custGeom>
          <a:noFill/>
          <a:ln w="3175">
            <a:solidFill>
              <a:srgbClr val="C00000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5061937" y="1122110"/>
            <a:ext cx="293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Мастер-БС управляет вторичной БС по интерфейсу </a:t>
            </a:r>
            <a:r>
              <a:rPr lang="en-US" sz="1600" dirty="0">
                <a:latin typeface="+mj-lt"/>
              </a:rPr>
              <a:t>Xn</a:t>
            </a:r>
            <a:endParaRPr lang="ru-RU" sz="1600" dirty="0">
              <a:latin typeface="+mj-lt"/>
            </a:endParaRPr>
          </a:p>
        </p:txBody>
      </p:sp>
      <p:sp>
        <p:nvSpPr>
          <p:cNvPr id="165" name="Овал 164"/>
          <p:cNvSpPr/>
          <p:nvPr/>
        </p:nvSpPr>
        <p:spPr>
          <a:xfrm rot="2005495">
            <a:off x="5262432" y="3594184"/>
            <a:ext cx="230402" cy="79713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TextBox 166"/>
          <p:cNvSpPr txBox="1"/>
          <p:nvPr/>
        </p:nvSpPr>
        <p:spPr>
          <a:xfrm rot="2038045">
            <a:off x="4271361" y="4274437"/>
            <a:ext cx="1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Мастер-группа сот </a:t>
            </a:r>
            <a:r>
              <a:rPr lang="en-US" sz="1600" dirty="0">
                <a:latin typeface="+mj-lt"/>
              </a:rPr>
              <a:t>(</a:t>
            </a:r>
            <a:r>
              <a:rPr lang="en-US" sz="1600" b="1" dirty="0">
                <a:latin typeface="+mj-lt"/>
              </a:rPr>
              <a:t>MCG</a:t>
            </a:r>
            <a:r>
              <a:rPr lang="en-US" sz="1600" dirty="0">
                <a:latin typeface="+mj-lt"/>
              </a:rPr>
              <a:t>)</a:t>
            </a:r>
            <a:endParaRPr lang="ru-RU" sz="1600" dirty="0">
              <a:latin typeface="+mj-lt"/>
            </a:endParaRPr>
          </a:p>
        </p:txBody>
      </p:sp>
      <p:sp>
        <p:nvSpPr>
          <p:cNvPr id="168" name="Овал 167"/>
          <p:cNvSpPr/>
          <p:nvPr/>
        </p:nvSpPr>
        <p:spPr>
          <a:xfrm rot="19702306">
            <a:off x="6891899" y="3638462"/>
            <a:ext cx="230402" cy="79713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TextBox 168"/>
          <p:cNvSpPr txBox="1"/>
          <p:nvPr/>
        </p:nvSpPr>
        <p:spPr>
          <a:xfrm rot="19760770">
            <a:off x="6607741" y="4296718"/>
            <a:ext cx="1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Вторичная группа сот </a:t>
            </a:r>
            <a:r>
              <a:rPr lang="en-US" sz="1600" dirty="0">
                <a:latin typeface="+mj-lt"/>
              </a:rPr>
              <a:t>(</a:t>
            </a:r>
            <a:r>
              <a:rPr lang="en-US" sz="1600" b="1" dirty="0">
                <a:latin typeface="+mj-lt"/>
              </a:rPr>
              <a:t>SCG</a:t>
            </a:r>
            <a:r>
              <a:rPr lang="en-US" sz="1600" dirty="0">
                <a:latin typeface="+mj-lt"/>
              </a:rPr>
              <a:t>)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170" name="Таблица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22362"/>
              </p:ext>
            </p:extLst>
          </p:nvPr>
        </p:nvGraphicFramePr>
        <p:xfrm>
          <a:off x="1553592" y="5187428"/>
          <a:ext cx="8838641" cy="157725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76805">
                  <a:extLst>
                    <a:ext uri="{9D8B030D-6E8A-4147-A177-3AD203B41FA5}">
                      <a16:colId xmlns:a16="http://schemas.microsoft.com/office/drawing/2014/main" val="72438419"/>
                    </a:ext>
                  </a:extLst>
                </a:gridCol>
                <a:gridCol w="4261836">
                  <a:extLst>
                    <a:ext uri="{9D8B030D-6E8A-4147-A177-3AD203B41FA5}">
                      <a16:colId xmlns:a16="http://schemas.microsoft.com/office/drawing/2014/main" val="292381805"/>
                    </a:ext>
                  </a:extLst>
                </a:gridCol>
              </a:tblGrid>
              <a:tr h="298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MCG (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первичная группа сот)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Вторичная группа сот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SCG)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71068"/>
                  </a:ext>
                </a:extLst>
              </a:tr>
              <a:tr h="466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PCell –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первичная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сота: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SpCell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Special Cell) of MCG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PCC –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первичная компонента частот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PSCell –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первичная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сота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 SpCell of SCG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PSCC –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первичная компонента частот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510891"/>
                  </a:ext>
                </a:extLst>
              </a:tr>
              <a:tr h="662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SCell –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вторичная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сота,</a:t>
                      </a:r>
                      <a:b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SCC –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вторичная компонента частот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SCell –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вторичная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сота,</a:t>
                      </a:r>
                      <a:b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SCC –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вторичная компонента частот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19501"/>
                  </a:ext>
                </a:extLst>
              </a:tr>
            </a:tbl>
          </a:graphicData>
        </a:graphic>
      </p:graphicFrame>
      <p:sp>
        <p:nvSpPr>
          <p:cNvPr id="22" name="Овал 21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5366745" y="3274624"/>
            <a:ext cx="4482789" cy="20251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567824" y="3274623"/>
            <a:ext cx="4705350" cy="20251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945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3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Подключение абонентского терминала к двум базовым станциям </a:t>
            </a:r>
            <a:r>
              <a:rPr lang="en-US" sz="2400" b="1" dirty="0">
                <a:latin typeface="+mj-lt"/>
              </a:rPr>
              <a:t>DC.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Принцип двойного подключения, пример сетевых процедур при перемещении АТ.</a:t>
            </a:r>
          </a:p>
        </p:txBody>
      </p:sp>
      <p:sp>
        <p:nvSpPr>
          <p:cNvPr id="26" name="Овал 25"/>
          <p:cNvSpPr/>
          <p:nvPr/>
        </p:nvSpPr>
        <p:spPr>
          <a:xfrm>
            <a:off x="3299825" y="3858155"/>
            <a:ext cx="2255268" cy="1185863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827" y="3828696"/>
            <a:ext cx="516233" cy="5156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625639" y="3764822"/>
            <a:ext cx="59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+mj-lt"/>
              </a:defRPr>
            </a:lvl1pPr>
          </a:lstStyle>
          <a:p>
            <a:r>
              <a:rPr lang="ru-RU" dirty="0"/>
              <a:t>АТ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746" y="2526686"/>
            <a:ext cx="692426" cy="15973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806" y="3496580"/>
            <a:ext cx="445306" cy="1027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44407" y="3822665"/>
            <a:ext cx="101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Master gNB1</a:t>
            </a:r>
            <a:endParaRPr lang="ru-RU" sz="16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4225" y="4083752"/>
            <a:ext cx="101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SgNB1</a:t>
            </a:r>
            <a:endParaRPr lang="ru-RU" sz="1600" dirty="0">
              <a:latin typeface="+mj-lt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178491" y="3626557"/>
            <a:ext cx="2751646" cy="1185863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524" y="3309042"/>
            <a:ext cx="445306" cy="10272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628263" y="3776498"/>
            <a:ext cx="101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SgNB2</a:t>
            </a:r>
            <a:endParaRPr lang="ru-RU" sz="1600" dirty="0">
              <a:latin typeface="+mj-lt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603" y="2738979"/>
            <a:ext cx="692426" cy="15973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666177" y="3615042"/>
            <a:ext cx="101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Master gNB2</a:t>
            </a:r>
            <a:endParaRPr lang="ru-RU" sz="1600" dirty="0">
              <a:latin typeface="+mj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160584" y="4245193"/>
            <a:ext cx="9705586" cy="657008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Выноска со стрелкой вправо 11"/>
          <p:cNvSpPr/>
          <p:nvPr/>
        </p:nvSpPr>
        <p:spPr>
          <a:xfrm rot="16200000">
            <a:off x="1488117" y="4889240"/>
            <a:ext cx="914400" cy="914400"/>
          </a:xfrm>
          <a:prstGeom prst="rightArrowCallou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Initial access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Выноска со стрелкой вправо 45"/>
          <p:cNvSpPr/>
          <p:nvPr/>
        </p:nvSpPr>
        <p:spPr>
          <a:xfrm rot="16200000">
            <a:off x="2810253" y="4928189"/>
            <a:ext cx="1256120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52826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SgNB1 addition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Выноска со стрелкой вправо 47"/>
          <p:cNvSpPr/>
          <p:nvPr/>
        </p:nvSpPr>
        <p:spPr>
          <a:xfrm rot="16200000">
            <a:off x="4505319" y="4772006"/>
            <a:ext cx="1448269" cy="748870"/>
          </a:xfrm>
          <a:prstGeom prst="rightArrowCallout">
            <a:avLst>
              <a:gd name="adj1" fmla="val 27544"/>
              <a:gd name="adj2" fmla="val 25000"/>
              <a:gd name="adj3" fmla="val 25000"/>
              <a:gd name="adj4" fmla="val 39091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SgNB change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Выноска со стрелкой вправо 48"/>
          <p:cNvSpPr/>
          <p:nvPr/>
        </p:nvSpPr>
        <p:spPr>
          <a:xfrm rot="16200000">
            <a:off x="5586538" y="5128669"/>
            <a:ext cx="1058156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53754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MgNB handover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Выноска со стрелкой вправо 49"/>
          <p:cNvSpPr/>
          <p:nvPr/>
        </p:nvSpPr>
        <p:spPr>
          <a:xfrm rot="16200000">
            <a:off x="7067613" y="4804800"/>
            <a:ext cx="1533498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0710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SgNB2 release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Выноска со стрелкой вправо 50"/>
          <p:cNvSpPr/>
          <p:nvPr/>
        </p:nvSpPr>
        <p:spPr>
          <a:xfrm rot="16200000">
            <a:off x="9064069" y="4500038"/>
            <a:ext cx="1552582" cy="118849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802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RRC connection release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2222" y="2181503"/>
            <a:ext cx="1773245" cy="660400"/>
          </a:xfrm>
          <a:prstGeom prst="rect">
            <a:avLst/>
          </a:prstGeom>
          <a:solidFill>
            <a:srgbClr val="DEDEDE"/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Опорная сеть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(Core/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Ядро)</a:t>
            </a:r>
          </a:p>
        </p:txBody>
      </p:sp>
      <p:cxnSp>
        <p:nvCxnSpPr>
          <p:cNvPr id="16" name="Прямая соединительная линия 15"/>
          <p:cNvCxnSpPr>
            <a:endCxn id="13" idx="2"/>
          </p:cNvCxnSpPr>
          <p:nvPr/>
        </p:nvCxnSpPr>
        <p:spPr>
          <a:xfrm flipV="1">
            <a:off x="3207096" y="2841903"/>
            <a:ext cx="2941749" cy="656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3" idx="2"/>
          </p:cNvCxnSpPr>
          <p:nvPr/>
        </p:nvCxnSpPr>
        <p:spPr>
          <a:xfrm flipV="1">
            <a:off x="4393153" y="2841903"/>
            <a:ext cx="1755692" cy="1197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37" idx="1"/>
            <a:endCxn id="13" idx="2"/>
          </p:cNvCxnSpPr>
          <p:nvPr/>
        </p:nvCxnSpPr>
        <p:spPr>
          <a:xfrm flipH="1" flipV="1">
            <a:off x="6148845" y="2841903"/>
            <a:ext cx="479418" cy="1103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3" idx="2"/>
          </p:cNvCxnSpPr>
          <p:nvPr/>
        </p:nvCxnSpPr>
        <p:spPr>
          <a:xfrm flipH="1" flipV="1">
            <a:off x="6148845" y="2841903"/>
            <a:ext cx="2373681" cy="74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блако 51"/>
          <p:cNvSpPr/>
          <p:nvPr/>
        </p:nvSpPr>
        <p:spPr>
          <a:xfrm>
            <a:off x="5383643" y="1212244"/>
            <a:ext cx="1532162" cy="753618"/>
          </a:xfrm>
          <a:prstGeom prst="cloud">
            <a:avLst/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Интернет</a:t>
            </a:r>
          </a:p>
        </p:txBody>
      </p:sp>
      <p:cxnSp>
        <p:nvCxnSpPr>
          <p:cNvPr id="54" name="Прямая соединительная линия 53"/>
          <p:cNvCxnSpPr>
            <a:stCxn id="13" idx="0"/>
            <a:endCxn id="52" idx="1"/>
          </p:cNvCxnSpPr>
          <p:nvPr/>
        </p:nvCxnSpPr>
        <p:spPr>
          <a:xfrm flipV="1">
            <a:off x="6148845" y="1965060"/>
            <a:ext cx="879" cy="216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25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6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945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3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Подключение абонентского терминала к двум базовым станциям </a:t>
            </a:r>
            <a:r>
              <a:rPr lang="en-US" sz="2400" b="1" dirty="0">
                <a:latin typeface="+mj-lt"/>
              </a:rPr>
              <a:t>DC.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Виды двойного подключения: </a:t>
            </a:r>
            <a:r>
              <a:rPr lang="en-US" sz="2000" b="1" dirty="0">
                <a:latin typeface="+mj-lt"/>
              </a:rPr>
              <a:t>DC, MR-DC</a:t>
            </a:r>
            <a:r>
              <a:rPr lang="ru-RU" sz="2000" b="1" dirty="0">
                <a:latin typeface="+mj-lt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47398" y="1101830"/>
            <a:ext cx="1879600" cy="711200"/>
          </a:xfrm>
          <a:prstGeom prst="rect">
            <a:avLst/>
          </a:prstGeom>
          <a:solidFill>
            <a:srgbClr val="DEDEDE"/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Dual Connectivity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90309" y="1623875"/>
            <a:ext cx="2502594" cy="711200"/>
          </a:xfrm>
          <a:prstGeom prst="rect">
            <a:avLst/>
          </a:prstGeom>
          <a:solidFill>
            <a:srgbClr val="DEDEDE"/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Single RAT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Dual Connectivity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34487" y="1625826"/>
            <a:ext cx="2296626" cy="711200"/>
          </a:xfrm>
          <a:prstGeom prst="rect">
            <a:avLst/>
          </a:prstGeom>
          <a:solidFill>
            <a:srgbClr val="DEDEDE"/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Multi RAT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Dual Connectivity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Соединительная линия уступом 5"/>
          <p:cNvCxnSpPr>
            <a:stCxn id="2" idx="1"/>
            <a:endCxn id="41" idx="0"/>
          </p:cNvCxnSpPr>
          <p:nvPr/>
        </p:nvCxnSpPr>
        <p:spPr>
          <a:xfrm rot="10800000" flipV="1">
            <a:off x="3541606" y="1457429"/>
            <a:ext cx="1405792" cy="166445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stCxn id="2" idx="3"/>
            <a:endCxn id="42" idx="0"/>
          </p:cNvCxnSpPr>
          <p:nvPr/>
        </p:nvCxnSpPr>
        <p:spPr>
          <a:xfrm>
            <a:off x="6826998" y="1457430"/>
            <a:ext cx="1355802" cy="168396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958337" y="2500401"/>
            <a:ext cx="834568" cy="443487"/>
          </a:xfrm>
          <a:prstGeom prst="rect">
            <a:avLst/>
          </a:prstGeom>
          <a:solidFill>
            <a:srgbClr val="DEDEDE"/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NR DC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90309" y="2500401"/>
            <a:ext cx="834014" cy="441168"/>
          </a:xfrm>
          <a:prstGeom prst="rect">
            <a:avLst/>
          </a:prstGeom>
          <a:solidFill>
            <a:srgbClr val="DEDEDE"/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LTE DC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Соединительная линия уступом 10"/>
          <p:cNvCxnSpPr>
            <a:stCxn id="41" idx="2"/>
            <a:endCxn id="43" idx="1"/>
          </p:cNvCxnSpPr>
          <p:nvPr/>
        </p:nvCxnSpPr>
        <p:spPr>
          <a:xfrm rot="16200000" flipH="1">
            <a:off x="3556436" y="2320244"/>
            <a:ext cx="387070" cy="416731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41" idx="2"/>
            <a:endCxn id="44" idx="3"/>
          </p:cNvCxnSpPr>
          <p:nvPr/>
        </p:nvCxnSpPr>
        <p:spPr>
          <a:xfrm rot="5400000">
            <a:off x="3140010" y="2319389"/>
            <a:ext cx="385910" cy="417283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8518369" y="2543270"/>
            <a:ext cx="812744" cy="443487"/>
          </a:xfrm>
          <a:prstGeom prst="rect">
            <a:avLst/>
          </a:prstGeom>
          <a:solidFill>
            <a:srgbClr val="DEDEDE"/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EN-DC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83386" y="3114770"/>
            <a:ext cx="998826" cy="443487"/>
          </a:xfrm>
          <a:prstGeom prst="rect">
            <a:avLst/>
          </a:prstGeom>
          <a:solidFill>
            <a:srgbClr val="DEDEDE"/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NGEN-DC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31863" y="2543399"/>
            <a:ext cx="823566" cy="443487"/>
          </a:xfrm>
          <a:prstGeom prst="rect">
            <a:avLst/>
          </a:prstGeom>
          <a:solidFill>
            <a:srgbClr val="DEDEDE"/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NE-DC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Соединительная линия уступом 57"/>
          <p:cNvCxnSpPr>
            <a:stCxn id="42" idx="2"/>
            <a:endCxn id="55" idx="1"/>
          </p:cNvCxnSpPr>
          <p:nvPr/>
        </p:nvCxnSpPr>
        <p:spPr>
          <a:xfrm rot="16200000" flipH="1">
            <a:off x="8136590" y="2383235"/>
            <a:ext cx="427988" cy="335569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42" idx="2"/>
            <a:endCxn id="56" idx="0"/>
          </p:cNvCxnSpPr>
          <p:nvPr/>
        </p:nvCxnSpPr>
        <p:spPr>
          <a:xfrm rot="5400000">
            <a:off x="7793928" y="2725898"/>
            <a:ext cx="777744" cy="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42" idx="2"/>
            <a:endCxn id="57" idx="3"/>
          </p:cNvCxnSpPr>
          <p:nvPr/>
        </p:nvCxnSpPr>
        <p:spPr>
          <a:xfrm rot="5400000">
            <a:off x="7805057" y="2387399"/>
            <a:ext cx="428117" cy="327371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98371"/>
              </p:ext>
            </p:extLst>
          </p:nvPr>
        </p:nvGraphicFramePr>
        <p:xfrm>
          <a:off x="695656" y="3764501"/>
          <a:ext cx="8194494" cy="28536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94749">
                  <a:extLst>
                    <a:ext uri="{9D8B030D-6E8A-4147-A177-3AD203B41FA5}">
                      <a16:colId xmlns:a16="http://schemas.microsoft.com/office/drawing/2014/main" val="72438419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92381805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3092628317"/>
                    </a:ext>
                  </a:extLst>
                </a:gridCol>
                <a:gridCol w="1589745">
                  <a:extLst>
                    <a:ext uri="{9D8B030D-6E8A-4147-A177-3AD203B41FA5}">
                      <a16:colId xmlns:a16="http://schemas.microsoft.com/office/drawing/2014/main" val="1027725190"/>
                    </a:ext>
                  </a:extLst>
                </a:gridCol>
              </a:tblGrid>
              <a:tr h="305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Вид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</a:rPr>
                        <a:t> двойного подключения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Мастер-БС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Вторичная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</a:rPr>
                        <a:t> БС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</a:rPr>
                        <a:t>Опорная сеть (ядро)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71068"/>
                  </a:ext>
                </a:extLst>
              </a:tr>
              <a:tr h="339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+mj-lt"/>
                        </a:rPr>
                        <a:t>NR DC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+mj-lt"/>
                        </a:rPr>
                        <a:t>gNB</a:t>
                      </a:r>
                      <a:r>
                        <a:rPr lang="en-US" sz="1600" b="1" kern="1200" baseline="0" dirty="0">
                          <a:latin typeface="+mj-lt"/>
                        </a:rPr>
                        <a:t> (5G)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+mj-lt"/>
                        </a:rPr>
                        <a:t>gNB</a:t>
                      </a:r>
                      <a:r>
                        <a:rPr lang="en-US" sz="1600" b="1" kern="1200" baseline="0" dirty="0">
                          <a:latin typeface="+mj-lt"/>
                        </a:rPr>
                        <a:t> (5G)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latin typeface="+mj-lt"/>
                        </a:rPr>
                        <a:t>5</a:t>
                      </a:r>
                      <a:r>
                        <a:rPr lang="en-US" sz="1600" b="1" kern="1200" dirty="0">
                          <a:latin typeface="+mj-lt"/>
                        </a:rPr>
                        <a:t>GC (5G)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510891"/>
                  </a:ext>
                </a:extLst>
              </a:tr>
              <a:tr h="370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LTE DC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eNB (4G)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ng-eNB</a:t>
                      </a:r>
                      <a:r>
                        <a:rPr lang="en-US" sz="1600" kern="1200" baseline="0" dirty="0">
                          <a:latin typeface="+mj-lt"/>
                        </a:rPr>
                        <a:t> (4G)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eNB (4G)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ng-eNB</a:t>
                      </a:r>
                      <a:r>
                        <a:rPr lang="en-US" sz="1600" kern="1200" baseline="0" dirty="0">
                          <a:latin typeface="+mj-lt"/>
                        </a:rPr>
                        <a:t> (4G)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EPC (4G)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5GC (5G)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019501"/>
                  </a:ext>
                </a:extLst>
              </a:tr>
              <a:tr h="405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EN-DC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eNB (4G)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en-gNB (5G)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EPC (4G)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215582"/>
                  </a:ext>
                </a:extLst>
              </a:tr>
              <a:tr h="3471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NGEN-DC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ng-eNB</a:t>
                      </a:r>
                      <a:r>
                        <a:rPr lang="en-US" sz="1600" kern="1200" baseline="0" dirty="0">
                          <a:latin typeface="+mj-lt"/>
                        </a:rPr>
                        <a:t> (4G)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gNB</a:t>
                      </a:r>
                      <a:r>
                        <a:rPr lang="en-US" sz="1600" kern="1200" baseline="0" dirty="0">
                          <a:latin typeface="+mj-lt"/>
                        </a:rPr>
                        <a:t> (5G)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+mj-lt"/>
                        </a:rPr>
                        <a:t>5GC (5G)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38227"/>
                  </a:ext>
                </a:extLst>
              </a:tr>
              <a:tr h="6040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+mj-lt"/>
                        </a:rPr>
                        <a:t>NE-DC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gNB (5G)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ng-eNB (4G)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5GC (5G)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08300"/>
                  </a:ext>
                </a:extLst>
              </a:tr>
            </a:tbl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10028674" y="4439638"/>
            <a:ext cx="1114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EN-DC</a:t>
            </a:r>
          </a:p>
          <a:p>
            <a:r>
              <a:rPr lang="en-US" sz="2800" dirty="0"/>
              <a:t>NE-DC</a:t>
            </a:r>
            <a:endParaRPr lang="ru-RU" sz="2800" dirty="0"/>
          </a:p>
        </p:txBody>
      </p:sp>
      <p:sp>
        <p:nvSpPr>
          <p:cNvPr id="80" name="Овал 79"/>
          <p:cNvSpPr/>
          <p:nvPr/>
        </p:nvSpPr>
        <p:spPr>
          <a:xfrm>
            <a:off x="10117573" y="4271172"/>
            <a:ext cx="202621" cy="139824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0326832" y="4255931"/>
            <a:ext cx="202621" cy="139824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 стрелкой 81"/>
          <p:cNvCxnSpPr>
            <a:endCxn id="80" idx="0"/>
          </p:cNvCxnSpPr>
          <p:nvPr/>
        </p:nvCxnSpPr>
        <p:spPr>
          <a:xfrm>
            <a:off x="10218884" y="3888717"/>
            <a:ext cx="0" cy="38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9575965" y="2776873"/>
            <a:ext cx="2176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Первая буква - технология мастер-БС:</a:t>
            </a:r>
          </a:p>
          <a:p>
            <a:r>
              <a:rPr lang="en-US" sz="1600" dirty="0">
                <a:latin typeface="+mj-lt"/>
              </a:rPr>
              <a:t>E = E-UTRAN (4G)</a:t>
            </a:r>
          </a:p>
          <a:p>
            <a:r>
              <a:rPr lang="en-US" sz="1600" dirty="0">
                <a:latin typeface="+mj-lt"/>
              </a:rPr>
              <a:t>N = NR (5G)</a:t>
            </a:r>
            <a:endParaRPr lang="ru-RU" sz="1600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56218" y="6033425"/>
            <a:ext cx="245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вторая буква - технология вторичной БС: </a:t>
            </a:r>
            <a:r>
              <a:rPr lang="en-US" sz="1600" dirty="0">
                <a:latin typeface="+mj-lt"/>
              </a:rPr>
              <a:t>E </a:t>
            </a:r>
            <a:r>
              <a:rPr lang="ru-RU" sz="1600" dirty="0">
                <a:latin typeface="+mj-lt"/>
              </a:rPr>
              <a:t>или </a:t>
            </a:r>
            <a:r>
              <a:rPr lang="en-US" sz="1600" dirty="0">
                <a:latin typeface="+mj-lt"/>
              </a:rPr>
              <a:t>N</a:t>
            </a:r>
            <a:endParaRPr lang="ru-RU" sz="1600" dirty="0">
              <a:latin typeface="+mj-lt"/>
            </a:endParaRPr>
          </a:p>
        </p:txBody>
      </p:sp>
      <p:cxnSp>
        <p:nvCxnSpPr>
          <p:cNvPr id="88" name="Прямая со стрелкой 87"/>
          <p:cNvCxnSpPr>
            <a:endCxn id="81" idx="4"/>
          </p:cNvCxnSpPr>
          <p:nvPr/>
        </p:nvCxnSpPr>
        <p:spPr>
          <a:xfrm flipV="1">
            <a:off x="10386867" y="5654171"/>
            <a:ext cx="41276" cy="34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1494985" y="6325812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26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945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3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Подключение абонентского терминала к двум базовым станциям </a:t>
            </a:r>
            <a:r>
              <a:rPr lang="en-US" sz="2400" b="1" dirty="0">
                <a:latin typeface="+mj-lt"/>
              </a:rPr>
              <a:t>DC.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Виды двойного подключения: </a:t>
            </a:r>
            <a:r>
              <a:rPr lang="en-US" sz="2000" b="1" dirty="0">
                <a:latin typeface="+mj-lt"/>
              </a:rPr>
              <a:t>DC, MR-DC</a:t>
            </a:r>
            <a:r>
              <a:rPr lang="ru-RU" sz="2000" b="1" dirty="0">
                <a:latin typeface="+mj-lt"/>
              </a:rPr>
              <a:t>.</a:t>
            </a:r>
          </a:p>
        </p:txBody>
      </p:sp>
      <p:cxnSp>
        <p:nvCxnSpPr>
          <p:cNvPr id="7" name="Прямая со стрелкой 6"/>
          <p:cNvCxnSpPr>
            <a:stCxn id="13" idx="1"/>
          </p:cNvCxnSpPr>
          <p:nvPr/>
        </p:nvCxnSpPr>
        <p:spPr>
          <a:xfrm flipH="1" flipV="1">
            <a:off x="4154751" y="1748898"/>
            <a:ext cx="415214" cy="140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1"/>
          </p:cNvCxnSpPr>
          <p:nvPr/>
        </p:nvCxnSpPr>
        <p:spPr>
          <a:xfrm flipH="1">
            <a:off x="2965143" y="1889752"/>
            <a:ext cx="1604822" cy="33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9965" y="1412698"/>
            <a:ext cx="4059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+mj-lt"/>
              </a:defRPr>
            </a:lvl1pPr>
          </a:lstStyle>
          <a:p>
            <a:r>
              <a:rPr lang="en-US" sz="1400" dirty="0"/>
              <a:t>1. </a:t>
            </a:r>
            <a:r>
              <a:rPr lang="ru-RU" sz="1400" dirty="0"/>
              <a:t>Распределение потоков </a:t>
            </a:r>
            <a:r>
              <a:rPr lang="en-US" sz="1400" dirty="0"/>
              <a:t>PDU-</a:t>
            </a:r>
            <a:r>
              <a:rPr lang="ru-RU" sz="1400" dirty="0"/>
              <a:t>сессии различных </a:t>
            </a:r>
            <a:r>
              <a:rPr lang="en-US" sz="1400" dirty="0"/>
              <a:t>QoS Flows </a:t>
            </a:r>
            <a:r>
              <a:rPr lang="ru-RU" sz="1400" dirty="0"/>
              <a:t>между базовыми станциями,</a:t>
            </a:r>
          </a:p>
          <a:p>
            <a:r>
              <a:rPr lang="ru-RU" sz="1400" dirty="0"/>
              <a:t>решение о переключении потока </a:t>
            </a:r>
            <a:r>
              <a:rPr lang="en-US" sz="1400" dirty="0"/>
              <a:t>QoS Flow </a:t>
            </a:r>
            <a:r>
              <a:rPr lang="ru-RU" sz="1400" dirty="0"/>
              <a:t>принимает Мастер-БС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29094" y="1175145"/>
            <a:ext cx="248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+mj-lt"/>
              </a:defRPr>
            </a:lvl1pPr>
          </a:lstStyle>
          <a:p>
            <a:r>
              <a:rPr lang="ru-RU" sz="1400" dirty="0"/>
              <a:t>2. </a:t>
            </a:r>
            <a:r>
              <a:rPr lang="en-US" sz="1400" dirty="0"/>
              <a:t>SDAP </a:t>
            </a:r>
            <a:r>
              <a:rPr lang="ru-RU" sz="1400" dirty="0"/>
              <a:t>протокол базовой станции маппирует поток </a:t>
            </a:r>
            <a:r>
              <a:rPr lang="en-US" sz="1400" dirty="0"/>
              <a:t>QoS</a:t>
            </a:r>
            <a:r>
              <a:rPr lang="ru-RU" sz="1400" dirty="0"/>
              <a:t> </a:t>
            </a:r>
            <a:r>
              <a:rPr lang="en-US" sz="1400" dirty="0"/>
              <a:t>Flow </a:t>
            </a:r>
            <a:r>
              <a:rPr lang="ru-RU" sz="1400" dirty="0"/>
              <a:t>в </a:t>
            </a:r>
            <a:r>
              <a:rPr lang="en-US" sz="1400" dirty="0"/>
              <a:t>DRB (Data Radio Bearer). 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8611017" y="3723822"/>
            <a:ext cx="308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+mj-lt"/>
              </a:defRPr>
            </a:lvl1pPr>
          </a:lstStyle>
          <a:p>
            <a:r>
              <a:rPr lang="en-US" sz="1200" b="1" dirty="0"/>
              <a:t>DRB</a:t>
            </a:r>
            <a:r>
              <a:rPr lang="en-US" sz="1200" dirty="0"/>
              <a:t> – </a:t>
            </a:r>
            <a:r>
              <a:rPr lang="ru-RU" sz="1200" dirty="0"/>
              <a:t>виртуальный канал радиоинтерфейса передачи данных пользователей с заданным качеством </a:t>
            </a:r>
            <a:r>
              <a:rPr lang="en-US" sz="1200" dirty="0"/>
              <a:t>QoS </a:t>
            </a:r>
            <a:endParaRPr lang="ru-RU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8611017" y="1967531"/>
            <a:ext cx="24862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+mj-lt"/>
              </a:defRPr>
            </a:lvl1pPr>
          </a:lstStyle>
          <a:p>
            <a:r>
              <a:rPr lang="en-US" sz="1400" dirty="0"/>
              <a:t>3</a:t>
            </a:r>
            <a:r>
              <a:rPr lang="ru-RU" sz="1400" dirty="0"/>
              <a:t>. Мастер-БС управляет радиоресурсами, используемыми для передачи </a:t>
            </a:r>
            <a:r>
              <a:rPr lang="en-US" sz="1400" dirty="0"/>
              <a:t>Data Radio Bearer</a:t>
            </a:r>
            <a:r>
              <a:rPr lang="ru-RU" sz="1400" dirty="0"/>
              <a:t>: ресурсы мастер-группы сот </a:t>
            </a:r>
            <a:r>
              <a:rPr lang="en-US" sz="1400" dirty="0"/>
              <a:t>MCG</a:t>
            </a:r>
            <a:r>
              <a:rPr lang="ru-RU" sz="1400" dirty="0"/>
              <a:t>, ресурсы вторичной группы сот</a:t>
            </a:r>
            <a:r>
              <a:rPr lang="en-US" sz="1400" dirty="0"/>
              <a:t>. </a:t>
            </a:r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967158" y="6214983"/>
            <a:ext cx="1051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+mj-lt"/>
              </a:defRPr>
            </a:lvl1pPr>
          </a:lstStyle>
          <a:p>
            <a:r>
              <a:rPr lang="ru-RU" sz="1400" dirty="0"/>
              <a:t>Разделяемые виртуальные каналы </a:t>
            </a:r>
            <a:r>
              <a:rPr lang="en-US" sz="1400" b="1" dirty="0"/>
              <a:t>Split Bearer </a:t>
            </a:r>
            <a:r>
              <a:rPr lang="ru-RU" sz="1400" dirty="0"/>
              <a:t>позволяют динамически использовать ресурсы сот групп </a:t>
            </a:r>
            <a:r>
              <a:rPr lang="en-US" sz="1400" dirty="0"/>
              <a:t>MCG</a:t>
            </a:r>
            <a:r>
              <a:rPr lang="ru-RU" sz="1400" dirty="0"/>
              <a:t> и </a:t>
            </a:r>
            <a:r>
              <a:rPr lang="en-US" sz="1400" dirty="0"/>
              <a:t>SCG </a:t>
            </a:r>
            <a:r>
              <a:rPr lang="ru-RU" sz="1400" dirty="0"/>
              <a:t>в зависимости от степени их загрузки, условий радиоприема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29094" y="4423875"/>
            <a:ext cx="332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+mj-lt"/>
              </a:defRPr>
            </a:lvl1pPr>
          </a:lstStyle>
          <a:p>
            <a:r>
              <a:rPr lang="en-US" sz="1200" b="1" dirty="0"/>
              <a:t>MCG Bearer </a:t>
            </a:r>
            <a:r>
              <a:rPr lang="en-US" sz="1200" dirty="0"/>
              <a:t>– </a:t>
            </a:r>
            <a:r>
              <a:rPr lang="ru-RU" sz="1200" dirty="0"/>
              <a:t>виртуальный канал </a:t>
            </a:r>
            <a:r>
              <a:rPr lang="en-US" sz="1200" dirty="0"/>
              <a:t>DRB</a:t>
            </a:r>
            <a:r>
              <a:rPr lang="ru-RU" sz="1200" dirty="0"/>
              <a:t>, использующий ресурсы сот мастер-группы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25214" y="4983809"/>
            <a:ext cx="332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+mj-lt"/>
              </a:defRPr>
            </a:lvl1pPr>
          </a:lstStyle>
          <a:p>
            <a:r>
              <a:rPr lang="en-US" sz="1200" b="1" dirty="0"/>
              <a:t>SCG Bearer </a:t>
            </a:r>
            <a:r>
              <a:rPr lang="en-US" sz="1200" dirty="0"/>
              <a:t>– </a:t>
            </a:r>
            <a:r>
              <a:rPr lang="ru-RU" sz="1200" dirty="0"/>
              <a:t>виртуальный канал </a:t>
            </a:r>
            <a:r>
              <a:rPr lang="en-US" sz="1200" dirty="0"/>
              <a:t>DRB</a:t>
            </a:r>
            <a:r>
              <a:rPr lang="ru-RU" sz="1200" dirty="0"/>
              <a:t>, использующий ресурсы сот вторичной группы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11017" y="5499196"/>
            <a:ext cx="332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+mj-lt"/>
              </a:defRPr>
            </a:lvl1pPr>
          </a:lstStyle>
          <a:p>
            <a:r>
              <a:rPr lang="en-US" sz="1200" b="1" dirty="0"/>
              <a:t>Split Bearer </a:t>
            </a:r>
            <a:r>
              <a:rPr lang="en-US" sz="1200" dirty="0"/>
              <a:t>– </a:t>
            </a:r>
            <a:r>
              <a:rPr lang="ru-RU" sz="1200" dirty="0"/>
              <a:t>разделяемый виртуальный канал </a:t>
            </a:r>
            <a:r>
              <a:rPr lang="en-US" sz="1200" dirty="0"/>
              <a:t>DRB</a:t>
            </a:r>
            <a:r>
              <a:rPr lang="ru-RU" sz="1200" dirty="0"/>
              <a:t>, использующий ресурсы сот мастер-группы и вторичной группы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751" y="5635765"/>
            <a:ext cx="516233" cy="515631"/>
          </a:xfrm>
          <a:prstGeom prst="rect">
            <a:avLst/>
          </a:prstGeom>
        </p:spPr>
      </p:pic>
      <p:cxnSp>
        <p:nvCxnSpPr>
          <p:cNvPr id="53" name="Прямая со стрелкой 52"/>
          <p:cNvCxnSpPr>
            <a:endCxn id="52" idx="1"/>
          </p:cNvCxnSpPr>
          <p:nvPr/>
        </p:nvCxnSpPr>
        <p:spPr>
          <a:xfrm>
            <a:off x="4021584" y="5752727"/>
            <a:ext cx="133167" cy="140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52" idx="3"/>
          </p:cNvCxnSpPr>
          <p:nvPr/>
        </p:nvCxnSpPr>
        <p:spPr>
          <a:xfrm flipH="1">
            <a:off x="4670984" y="5713243"/>
            <a:ext cx="255475" cy="1803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216" y="1326758"/>
            <a:ext cx="6153301" cy="4305867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40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/>
          <p:cNvSpPr/>
          <p:nvPr/>
        </p:nvSpPr>
        <p:spPr>
          <a:xfrm>
            <a:off x="7483868" y="2512498"/>
            <a:ext cx="4211868" cy="10953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200517" y="2728173"/>
            <a:ext cx="4211868" cy="10953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00517" y="2440840"/>
            <a:ext cx="4211868" cy="1185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7101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4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Компенсация дисбаланса линий </a:t>
            </a:r>
            <a:r>
              <a:rPr lang="en-US" sz="2400" b="1" dirty="0">
                <a:latin typeface="+mj-lt"/>
              </a:rPr>
              <a:t>UL/DL (Decoupling).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Дополнительные частотные диапазонов </a:t>
            </a:r>
            <a:r>
              <a:rPr lang="en-US" sz="2000" b="1" dirty="0">
                <a:latin typeface="+mj-lt"/>
              </a:rPr>
              <a:t>NR SUL</a:t>
            </a:r>
            <a:r>
              <a:rPr lang="ru-RU" sz="2000" b="1" dirty="0">
                <a:latin typeface="+mj-lt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98" y="1870733"/>
            <a:ext cx="692426" cy="159730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968893" y="2590601"/>
            <a:ext cx="2610035" cy="82278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930" y="2698899"/>
            <a:ext cx="516233" cy="5156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87708" y="2682828"/>
            <a:ext cx="59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+mj-lt"/>
              </a:defRPr>
            </a:lvl1pPr>
          </a:lstStyle>
          <a:p>
            <a:r>
              <a:rPr lang="ru-RU" dirty="0"/>
              <a:t>АТ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771797" y="2018559"/>
            <a:ext cx="268415" cy="572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0124" y="1249297"/>
            <a:ext cx="1049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DL+UL coverage (C-band)</a:t>
            </a:r>
            <a:endParaRPr lang="ru-RU" sz="1600" dirty="0">
              <a:latin typeface="+mj-lt"/>
              <a:ea typeface="SimSun" panose="02010600030101010101" pitchFamily="2" charset="-122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731632" y="1819726"/>
            <a:ext cx="365567" cy="77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57013" y="1249296"/>
            <a:ext cx="137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DL coverage (C-band)</a:t>
            </a:r>
            <a:endParaRPr lang="ru-RU" sz="1600" dirty="0">
              <a:latin typeface="+mj-lt"/>
              <a:ea typeface="SimSun" panose="02010600030101010101" pitchFamily="2" charset="-122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5146244" y="3557452"/>
            <a:ext cx="274921" cy="26384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14415" y="3784617"/>
            <a:ext cx="171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SUL coverage (sub-3 GHz)</a:t>
            </a:r>
            <a:endParaRPr lang="ru-RU" sz="1600" dirty="0"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3375143" y="4322047"/>
            <a:ext cx="987520" cy="484091"/>
          </a:xfrm>
          <a:prstGeom prst="round2SameRect">
            <a:avLst>
              <a:gd name="adj1" fmla="val 1925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DL+UL</a:t>
            </a:r>
            <a:endParaRPr lang="ru-RU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1750035" y="4304291"/>
            <a:ext cx="778887" cy="50745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UL</a:t>
            </a:r>
            <a:endParaRPr lang="ru-RU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6023" y="462757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endParaRPr lang="ru-RU" sz="1600" baseline="-25000" dirty="0">
              <a:ea typeface="SimSun" panose="0201060003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07393" y="4840236"/>
            <a:ext cx="703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SUL</a:t>
            </a:r>
            <a:endParaRPr lang="ru-RU" sz="1600" dirty="0"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1726" y="4796851"/>
            <a:ext cx="703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TDD</a:t>
            </a:r>
            <a:endParaRPr lang="ru-RU" sz="1600" dirty="0"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43009" y="5103978"/>
            <a:ext cx="168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Частота </a:t>
            </a:r>
            <a:r>
              <a:rPr lang="en-US" sz="1400" dirty="0">
                <a:latin typeface="+mj-lt"/>
              </a:rPr>
              <a:t>&lt; 3 </a:t>
            </a:r>
            <a:r>
              <a:rPr lang="ru-RU" sz="1400" dirty="0">
                <a:latin typeface="+mj-lt"/>
              </a:rPr>
              <a:t>ГГц (например, 1.8 ГГц)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72805" y="5139083"/>
            <a:ext cx="201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Частота </a:t>
            </a:r>
            <a:r>
              <a:rPr lang="en-US" sz="1400" dirty="0">
                <a:latin typeface="+mj-lt"/>
              </a:rPr>
              <a:t>C-</a:t>
            </a:r>
            <a:r>
              <a:rPr lang="ru-RU" sz="1400" dirty="0">
                <a:latin typeface="+mj-lt"/>
              </a:rPr>
              <a:t>диапазона</a:t>
            </a:r>
            <a:r>
              <a:rPr lang="en-US" sz="1400" dirty="0">
                <a:latin typeface="+mj-lt"/>
              </a:rPr>
              <a:t> </a:t>
            </a:r>
          </a:p>
          <a:p>
            <a:pPr algn="ctr"/>
            <a:r>
              <a:rPr lang="ru-RU" sz="1400" dirty="0">
                <a:latin typeface="+mj-lt"/>
              </a:rPr>
              <a:t>(</a:t>
            </a:r>
            <a:r>
              <a:rPr lang="en-US" sz="1400" dirty="0">
                <a:latin typeface="+mj-lt"/>
              </a:rPr>
              <a:t>4-8 </a:t>
            </a:r>
            <a:r>
              <a:rPr lang="ru-RU" sz="1400" dirty="0">
                <a:latin typeface="+mj-lt"/>
              </a:rPr>
              <a:t>ГГц)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497021" y="4806138"/>
            <a:ext cx="3600178" cy="0"/>
          </a:xfrm>
          <a:prstGeom prst="straightConnector1">
            <a:avLst/>
          </a:prstGeom>
          <a:solidFill>
            <a:schemeClr val="bg1"/>
          </a:solidFill>
          <a:ln w="6350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Овал 40"/>
          <p:cNvSpPr/>
          <p:nvPr/>
        </p:nvSpPr>
        <p:spPr>
          <a:xfrm>
            <a:off x="7483868" y="2648796"/>
            <a:ext cx="2610035" cy="82278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661575" y="2898535"/>
            <a:ext cx="91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или</a:t>
            </a:r>
            <a:endParaRPr lang="en-US" sz="1400" dirty="0">
              <a:latin typeface="+mj-lt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986" y="1959050"/>
            <a:ext cx="692426" cy="15973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008" y="2709422"/>
            <a:ext cx="516233" cy="515631"/>
          </a:xfrm>
          <a:prstGeom prst="rect">
            <a:avLst/>
          </a:prstGeom>
          <a:ln w="6350">
            <a:noFill/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846" y="2698899"/>
            <a:ext cx="516233" cy="515631"/>
          </a:xfrm>
          <a:prstGeom prst="rect">
            <a:avLst/>
          </a:prstGeom>
          <a:ln w="6350"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10357624" y="2682828"/>
            <a:ext cx="595715" cy="30777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+mj-lt"/>
              </a:defRPr>
            </a:lvl1pPr>
          </a:lstStyle>
          <a:p>
            <a:r>
              <a:rPr lang="ru-RU" dirty="0"/>
              <a:t>АТ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7515519" y="2257608"/>
            <a:ext cx="1364236" cy="596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7409128" y="2294676"/>
            <a:ext cx="1249880" cy="550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7536735" y="2063149"/>
            <a:ext cx="2975111" cy="632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7526154" y="1974982"/>
            <a:ext cx="3007565" cy="65633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373919">
            <a:off x="7646723" y="2299469"/>
            <a:ext cx="112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DL C-band</a:t>
            </a:r>
            <a:endParaRPr lang="ru-RU" sz="1400" dirty="0"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 rot="1393462">
            <a:off x="7532347" y="2579153"/>
            <a:ext cx="112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UL C-band</a:t>
            </a:r>
            <a:endParaRPr lang="ru-RU" sz="1400" dirty="0"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 rot="718484">
            <a:off x="9193139" y="2512817"/>
            <a:ext cx="1127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DL C-band</a:t>
            </a:r>
            <a:endParaRPr lang="ru-RU" sz="1400" dirty="0"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 rot="701079">
            <a:off x="9299571" y="2221599"/>
            <a:ext cx="1316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UL Sub-3 GHz</a:t>
            </a:r>
            <a:endParaRPr lang="ru-RU" sz="1400" dirty="0"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72" name="Овал 71"/>
          <p:cNvSpPr/>
          <p:nvPr/>
        </p:nvSpPr>
        <p:spPr>
          <a:xfrm rot="734192">
            <a:off x="9280798" y="2048527"/>
            <a:ext cx="362672" cy="76810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9565767" y="1819726"/>
            <a:ext cx="154983" cy="24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233078" y="150898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Decoupling</a:t>
            </a:r>
            <a:endParaRPr lang="ru-RU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178895" y="1577477"/>
            <a:ext cx="1997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Прием и передача осуществляются в различных частотных диапазонах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141904" y="3783000"/>
            <a:ext cx="4202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+mj-lt"/>
              </a:defRPr>
            </a:lvl1pPr>
          </a:lstStyle>
          <a:p>
            <a:pPr algn="l"/>
            <a:r>
              <a:rPr lang="ru-RU" sz="1600" dirty="0"/>
              <a:t>Для радиоинтерфейса </a:t>
            </a:r>
            <a:r>
              <a:rPr lang="en-US" sz="1600" dirty="0"/>
              <a:t>NR </a:t>
            </a:r>
            <a:r>
              <a:rPr lang="ru-RU" sz="1600" dirty="0"/>
              <a:t>определены частотные диапазоны </a:t>
            </a:r>
            <a:r>
              <a:rPr lang="en-US" sz="1600" dirty="0"/>
              <a:t>SUL (Supplementary UL)</a:t>
            </a:r>
            <a:r>
              <a:rPr lang="ru-RU" sz="1600" dirty="0"/>
              <a:t>, которые используются только для линии «вверх».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02473" y="4990563"/>
            <a:ext cx="420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+mj-lt"/>
              </a:defRPr>
            </a:lvl1pPr>
          </a:lstStyle>
          <a:p>
            <a:pPr algn="l"/>
            <a:r>
              <a:rPr lang="ru-RU" sz="1600" dirty="0"/>
              <a:t>Цель использования </a:t>
            </a:r>
            <a:r>
              <a:rPr lang="en-US" sz="1600" dirty="0"/>
              <a:t>SUL </a:t>
            </a:r>
            <a:r>
              <a:rPr lang="ru-RU" sz="1600" dirty="0"/>
              <a:t>– устранение дисбаланса радиопокрытия линий  </a:t>
            </a:r>
            <a:r>
              <a:rPr lang="en-US" sz="1600" dirty="0"/>
              <a:t>DL/UL</a:t>
            </a:r>
            <a:endParaRPr lang="ru-RU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7072428" y="5689876"/>
            <a:ext cx="462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+mj-lt"/>
              </a:defRPr>
            </a:lvl1pPr>
          </a:lstStyle>
          <a:p>
            <a:pPr algn="l"/>
            <a:r>
              <a:rPr lang="ru-RU" sz="1600" dirty="0"/>
              <a:t>Основная причина дисбаланса радиопокрытия линий  </a:t>
            </a:r>
            <a:r>
              <a:rPr lang="en-US" sz="1600" dirty="0"/>
              <a:t>DL/UL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en-US" sz="1600" dirty="0"/>
              <a:t>P</a:t>
            </a:r>
            <a:r>
              <a:rPr lang="ru-RU" sz="1600" baseline="-25000" dirty="0"/>
              <a:t>изл_БС</a:t>
            </a:r>
            <a:r>
              <a:rPr lang="ru-RU" sz="1600" dirty="0"/>
              <a:t> </a:t>
            </a:r>
            <a:r>
              <a:rPr lang="en-US" sz="1600" dirty="0"/>
              <a:t>&gt;&gt; P</a:t>
            </a:r>
            <a:r>
              <a:rPr lang="ru-RU" sz="1600" baseline="-25000" dirty="0"/>
              <a:t>изл_АТ</a:t>
            </a:r>
            <a:r>
              <a:rPr lang="ru-RU" sz="1600" dirty="0"/>
              <a:t> (</a:t>
            </a:r>
            <a:r>
              <a:rPr lang="ru-RU" sz="1600" b="1" dirty="0"/>
              <a:t>200 Вт</a:t>
            </a:r>
            <a:r>
              <a:rPr lang="ru-RU" sz="1600" dirty="0"/>
              <a:t> БС против</a:t>
            </a:r>
            <a:r>
              <a:rPr lang="en-US" sz="1600" dirty="0"/>
              <a:t> </a:t>
            </a:r>
            <a:r>
              <a:rPr lang="ru-RU" sz="1600" b="1" dirty="0"/>
              <a:t>200/400 мВт</a:t>
            </a:r>
            <a:r>
              <a:rPr lang="ru-RU" sz="1600" dirty="0"/>
              <a:t> АТ)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438199" y="6317673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28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0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677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+mj-lt"/>
              </a:rPr>
              <a:t>5. </a:t>
            </a:r>
            <a:r>
              <a:rPr lang="ru-RU" sz="2400" b="1" dirty="0">
                <a:latin typeface="+mj-lt"/>
              </a:rPr>
              <a:t>Оценка пиковых скоростей радиоинтерфейса </a:t>
            </a:r>
            <a:r>
              <a:rPr lang="en-US" sz="2400" b="1" dirty="0">
                <a:latin typeface="+mj-lt"/>
              </a:rPr>
              <a:t>NR.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0584" y="1092200"/>
                <a:ext cx="7048147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С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Мбит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d>
                            <m:d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𝐿𝑎𝑦𝑒𝑟𝑠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bSup>
                                <m:sSubSup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𝑃𝑅𝐵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𝐵𝑊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84" y="1092200"/>
                <a:ext cx="7048147" cy="891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227732" y="2191621"/>
            <a:ext cx="4830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en-US" sz="1600" dirty="0"/>
              <a:t> – </a:t>
            </a:r>
            <a:r>
              <a:rPr lang="ru-RU" sz="1600" dirty="0">
                <a:latin typeface="+mj-lt"/>
              </a:rPr>
              <a:t>количество агрегированных компонент частот (СС)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22484" y="2534923"/>
                <a:ext cx="928651" cy="461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𝐿𝑎𝑦𝑒𝑟𝑠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484" y="2534923"/>
                <a:ext cx="928651" cy="461921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887629" y="2633715"/>
            <a:ext cx="5205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– </a:t>
            </a:r>
            <a:r>
              <a:rPr lang="ru-RU" sz="1600" dirty="0">
                <a:latin typeface="+mj-lt"/>
              </a:rPr>
              <a:t>количество потоков </a:t>
            </a:r>
            <a:r>
              <a:rPr lang="en-US" sz="1600" dirty="0">
                <a:latin typeface="+mj-lt"/>
              </a:rPr>
              <a:t>MIMO </a:t>
            </a:r>
            <a:r>
              <a:rPr lang="en-US" sz="1600" i="1" dirty="0">
                <a:latin typeface="+mj-lt"/>
              </a:rPr>
              <a:t>j</a:t>
            </a:r>
            <a:r>
              <a:rPr lang="en-US" sz="1600" dirty="0">
                <a:latin typeface="+mj-lt"/>
              </a:rPr>
              <a:t>-</a:t>
            </a:r>
            <a:r>
              <a:rPr lang="ru-RU" sz="1600" dirty="0">
                <a:latin typeface="+mj-lt"/>
              </a:rPr>
              <a:t>той компоненты частот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CC</a:t>
            </a:r>
            <a:r>
              <a:rPr lang="en-US" sz="1600" i="1" baseline="-25000" dirty="0" err="1">
                <a:latin typeface="+mj-lt"/>
              </a:rPr>
              <a:t>j</a:t>
            </a:r>
            <a:r>
              <a:rPr lang="en-US" sz="1600" dirty="0">
                <a:latin typeface="+mj-lt"/>
              </a:rPr>
              <a:t>)</a:t>
            </a:r>
            <a:endParaRPr lang="ru-RU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22484" y="2996844"/>
                <a:ext cx="555280" cy="419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484" y="2996844"/>
                <a:ext cx="555280" cy="41960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558781" y="3043138"/>
            <a:ext cx="6168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– </a:t>
            </a:r>
            <a:r>
              <a:rPr lang="ru-RU" sz="1600" dirty="0">
                <a:latin typeface="+mj-lt"/>
              </a:rPr>
              <a:t>порядок модуляции (количество бит в одном сигнальном символе)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122484" y="3458765"/>
                <a:ext cx="1887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/>
                  <a:t> = 948/1024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484" y="3458765"/>
                <a:ext cx="1887504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832765" y="3480484"/>
            <a:ext cx="3568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– </a:t>
            </a:r>
            <a:r>
              <a:rPr lang="ru-RU" sz="1600" dirty="0">
                <a:latin typeface="+mj-lt"/>
              </a:rPr>
              <a:t>максимальная скорость кодирования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135589" y="3828534"/>
                <a:ext cx="370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89" y="3828534"/>
                <a:ext cx="370422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409177" y="3849816"/>
            <a:ext cx="1467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– </a:t>
            </a:r>
            <a:r>
              <a:rPr lang="ru-RU" sz="1600" dirty="0">
                <a:latin typeface="+mj-lt"/>
              </a:rPr>
              <a:t>нумерология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122484" y="4133343"/>
                <a:ext cx="1530291" cy="663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14∙</m:t>
                          </m:r>
                          <m:sSup>
                            <m:sSup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484" y="4133343"/>
                <a:ext cx="1530291" cy="6631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2555876" y="4308885"/>
            <a:ext cx="8416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– </a:t>
            </a:r>
            <a:r>
              <a:rPr lang="ru-RU" sz="1600" dirty="0">
                <a:latin typeface="+mj-lt"/>
              </a:rPr>
              <a:t>средняя длительность </a:t>
            </a:r>
            <a:r>
              <a:rPr lang="en-US" sz="1600" dirty="0">
                <a:latin typeface="+mj-lt"/>
              </a:rPr>
              <a:t>OFDM-</a:t>
            </a:r>
            <a:r>
              <a:rPr lang="ru-RU" sz="1600" dirty="0">
                <a:latin typeface="+mj-lt"/>
              </a:rPr>
              <a:t>символа для нумерологии </a:t>
            </a:r>
            <a:r>
              <a:rPr lang="ru-RU" sz="1600" i="1" dirty="0">
                <a:latin typeface="+mj-lt"/>
              </a:rPr>
              <a:t>µ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и </a:t>
            </a:r>
            <a:r>
              <a:rPr lang="en-US" sz="1600" i="1" dirty="0">
                <a:latin typeface="+mj-lt"/>
              </a:rPr>
              <a:t>j</a:t>
            </a:r>
            <a:r>
              <a:rPr lang="en-US" sz="1600" dirty="0">
                <a:latin typeface="+mj-lt"/>
              </a:rPr>
              <a:t>-</a:t>
            </a:r>
            <a:r>
              <a:rPr lang="ru-RU" sz="1600" dirty="0">
                <a:latin typeface="+mj-lt"/>
              </a:rPr>
              <a:t>той компоненты частот </a:t>
            </a:r>
            <a:r>
              <a:rPr lang="en-US" sz="1600" dirty="0" err="1">
                <a:latin typeface="+mj-lt"/>
              </a:rPr>
              <a:t>CC</a:t>
            </a:r>
            <a:r>
              <a:rPr lang="en-US" sz="1600" i="1" baseline="-25000" dirty="0" err="1">
                <a:latin typeface="+mj-lt"/>
              </a:rPr>
              <a:t>j</a:t>
            </a:r>
            <a:endParaRPr lang="ru-RU" sz="1600" i="1" baseline="-25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160584" y="4860485"/>
                <a:ext cx="1083245" cy="439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𝑃𝑅𝐵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𝐵𝑊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84" y="4860485"/>
                <a:ext cx="1083245" cy="439159"/>
              </a:xfrm>
              <a:prstGeom prst="rect">
                <a:avLst/>
              </a:prstGeom>
              <a:blipFill>
                <a:blip r:embed="rId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2142711" y="4947831"/>
            <a:ext cx="7170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– </a:t>
            </a:r>
            <a:r>
              <a:rPr lang="ru-RU" sz="1600" dirty="0">
                <a:latin typeface="+mj-lt"/>
              </a:rPr>
              <a:t>количество физических ресурсных блоков </a:t>
            </a:r>
            <a:r>
              <a:rPr lang="en-US" sz="1600" dirty="0">
                <a:latin typeface="+mj-lt"/>
              </a:rPr>
              <a:t>RB </a:t>
            </a:r>
            <a:r>
              <a:rPr lang="ru-RU" sz="1600" dirty="0">
                <a:latin typeface="+mj-lt"/>
              </a:rPr>
              <a:t>в полосе </a:t>
            </a:r>
            <a:r>
              <a:rPr lang="en-US" sz="1600" dirty="0">
                <a:latin typeface="+mj-lt"/>
              </a:rPr>
              <a:t>BW(</a:t>
            </a:r>
            <a:r>
              <a:rPr lang="en-US" sz="1600" i="1" dirty="0">
                <a:latin typeface="+mj-lt"/>
              </a:rPr>
              <a:t>j</a:t>
            </a:r>
            <a:r>
              <a:rPr lang="en-US" sz="1600" dirty="0">
                <a:latin typeface="+mj-lt"/>
              </a:rPr>
              <a:t>) </a:t>
            </a:r>
            <a:r>
              <a:rPr lang="ru-RU" sz="1600" dirty="0">
                <a:latin typeface="+mj-lt"/>
              </a:rPr>
              <a:t>с нумерологией </a:t>
            </a:r>
            <a:r>
              <a:rPr lang="ru-RU" sz="1600" i="1" dirty="0">
                <a:latin typeface="+mj-lt"/>
              </a:rPr>
              <a:t>µ</a:t>
            </a:r>
            <a:r>
              <a:rPr lang="ru-RU" sz="1600" dirty="0">
                <a:latin typeface="+mj-lt"/>
              </a:rPr>
              <a:t> </a:t>
            </a:r>
            <a:endParaRPr lang="ru-RU" sz="1600" i="1" baseline="-25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160584" y="5365397"/>
                <a:ext cx="663900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84" y="5365397"/>
                <a:ext cx="663900" cy="3782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1702206" y="5385177"/>
            <a:ext cx="7901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– </a:t>
            </a:r>
            <a:r>
              <a:rPr lang="ru-RU" sz="1600" dirty="0">
                <a:latin typeface="+mj-lt"/>
              </a:rPr>
              <a:t>коэффициент, отражающий долю служебно-адресной части и принимающий значения:</a:t>
            </a:r>
            <a:endParaRPr lang="ru-RU" sz="1600" i="1" baseline="-25000" dirty="0">
              <a:latin typeface="+mj-lt"/>
            </a:endParaRPr>
          </a:p>
          <a:p>
            <a:r>
              <a:rPr lang="ru-RU" sz="1600" dirty="0">
                <a:latin typeface="+mj-lt"/>
              </a:rPr>
              <a:t>0.14 – для линии </a:t>
            </a:r>
            <a:r>
              <a:rPr lang="en-US" sz="1600" dirty="0">
                <a:latin typeface="+mj-lt"/>
              </a:rPr>
              <a:t>DL</a:t>
            </a:r>
            <a:r>
              <a:rPr lang="ru-RU" sz="1600" dirty="0">
                <a:latin typeface="+mj-lt"/>
              </a:rPr>
              <a:t> поддиапазона </a:t>
            </a:r>
            <a:r>
              <a:rPr lang="en-US" sz="1600" dirty="0">
                <a:latin typeface="+mj-lt"/>
              </a:rPr>
              <a:t>FR1</a:t>
            </a:r>
          </a:p>
          <a:p>
            <a:r>
              <a:rPr lang="ru-RU" sz="1600" dirty="0">
                <a:latin typeface="+mj-lt"/>
              </a:rPr>
              <a:t>0.1</a:t>
            </a:r>
            <a:r>
              <a:rPr lang="en-US" sz="1600" dirty="0">
                <a:latin typeface="+mj-lt"/>
              </a:rPr>
              <a:t>8</a:t>
            </a:r>
            <a:r>
              <a:rPr lang="ru-RU" sz="1600" dirty="0">
                <a:latin typeface="+mj-lt"/>
              </a:rPr>
              <a:t> – для линии </a:t>
            </a:r>
            <a:r>
              <a:rPr lang="en-US" sz="1600" dirty="0">
                <a:latin typeface="+mj-lt"/>
              </a:rPr>
              <a:t>DL</a:t>
            </a:r>
            <a:r>
              <a:rPr lang="ru-RU" sz="1600" dirty="0">
                <a:latin typeface="+mj-lt"/>
              </a:rPr>
              <a:t> поддиапазона </a:t>
            </a:r>
            <a:r>
              <a:rPr lang="en-US" sz="1600" dirty="0">
                <a:latin typeface="+mj-lt"/>
              </a:rPr>
              <a:t>FR2</a:t>
            </a:r>
          </a:p>
          <a:p>
            <a:r>
              <a:rPr lang="ru-RU" sz="1600" dirty="0">
                <a:latin typeface="+mj-lt"/>
              </a:rPr>
              <a:t>0.</a:t>
            </a:r>
            <a:r>
              <a:rPr lang="en-US" sz="1600" dirty="0">
                <a:latin typeface="+mj-lt"/>
              </a:rPr>
              <a:t>08</a:t>
            </a:r>
            <a:r>
              <a:rPr lang="ru-RU" sz="1600" dirty="0">
                <a:latin typeface="+mj-lt"/>
              </a:rPr>
              <a:t> – для линии </a:t>
            </a:r>
            <a:r>
              <a:rPr lang="en-US" sz="1600" dirty="0">
                <a:latin typeface="+mj-lt"/>
              </a:rPr>
              <a:t>UL</a:t>
            </a:r>
            <a:r>
              <a:rPr lang="ru-RU" sz="1600" dirty="0">
                <a:latin typeface="+mj-lt"/>
              </a:rPr>
              <a:t> поддиапазона </a:t>
            </a:r>
            <a:r>
              <a:rPr lang="en-US" sz="1600" dirty="0">
                <a:latin typeface="+mj-lt"/>
              </a:rPr>
              <a:t>FR1</a:t>
            </a:r>
          </a:p>
          <a:p>
            <a:r>
              <a:rPr lang="ru-RU" sz="1600" dirty="0">
                <a:latin typeface="+mj-lt"/>
              </a:rPr>
              <a:t>0.1</a:t>
            </a:r>
            <a:r>
              <a:rPr lang="en-US" sz="1600" dirty="0">
                <a:latin typeface="+mj-lt"/>
              </a:rPr>
              <a:t>0</a:t>
            </a:r>
            <a:r>
              <a:rPr lang="ru-RU" sz="1600" dirty="0">
                <a:latin typeface="+mj-lt"/>
              </a:rPr>
              <a:t> – для линии </a:t>
            </a:r>
            <a:r>
              <a:rPr lang="en-US" sz="1600" dirty="0">
                <a:latin typeface="+mj-lt"/>
              </a:rPr>
              <a:t>UL</a:t>
            </a:r>
            <a:r>
              <a:rPr lang="ru-RU" sz="1600" dirty="0">
                <a:latin typeface="+mj-lt"/>
              </a:rPr>
              <a:t> поддиапазона </a:t>
            </a:r>
            <a:r>
              <a:rPr lang="en-US" sz="1600" dirty="0">
                <a:latin typeface="+mj-lt"/>
              </a:rPr>
              <a:t>FR2</a:t>
            </a:r>
          </a:p>
          <a:p>
            <a:endParaRPr lang="ru-RU" sz="1600" dirty="0">
              <a:latin typeface="+mj-lt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8664074" y="1212297"/>
            <a:ext cx="2894436" cy="2856194"/>
            <a:chOff x="9183264" y="1405989"/>
            <a:chExt cx="2894436" cy="28561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496425" y="1685925"/>
              <a:ext cx="1476375" cy="228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9496425" y="1945819"/>
              <a:ext cx="14763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9496423" y="2968182"/>
              <a:ext cx="18726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496423" y="3216507"/>
              <a:ext cx="18726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9496422" y="3476401"/>
              <a:ext cx="14763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9496421" y="3723169"/>
              <a:ext cx="14763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278006" y="371582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SimSun" panose="02010600030101010101" pitchFamily="2" charset="-122"/>
                  <a:ea typeface="SimSun" panose="02010600030101010101" pitchFamily="2" charset="-122"/>
                </a:rPr>
                <a:t>1</a:t>
              </a:r>
              <a:endParaRPr lang="ru-RU" sz="1200" dirty="0">
                <a:ea typeface="SimSun" panose="02010600030101010101" pitchFamily="2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69107" y="346954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SimSun" panose="02010600030101010101" pitchFamily="2" charset="-122"/>
                  <a:ea typeface="SimSun" panose="02010600030101010101" pitchFamily="2" charset="-122"/>
                </a:rPr>
                <a:t>2</a:t>
              </a:r>
              <a:endParaRPr lang="ru-RU" sz="1200" dirty="0">
                <a:ea typeface="SimSun" panose="02010600030101010101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260208" y="321446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SimSun" panose="02010600030101010101" pitchFamily="2" charset="-122"/>
                  <a:ea typeface="SimSun" panose="02010600030101010101" pitchFamily="2" charset="-122"/>
                </a:rPr>
                <a:t>3</a:t>
              </a:r>
              <a:endParaRPr lang="ru-RU" sz="1200" dirty="0">
                <a:ea typeface="SimSun" panose="02010600030101010101" pitchFamily="2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60208" y="2950167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SimSun" panose="02010600030101010101" pitchFamily="2" charset="-122"/>
                  <a:ea typeface="SimSun" panose="02010600030101010101" pitchFamily="2" charset="-122"/>
                </a:rPr>
                <a:t>4</a:t>
              </a:r>
              <a:endParaRPr lang="ru-RU" sz="1200" dirty="0">
                <a:ea typeface="SimSun" panose="02010600030101010101" pitchFamily="2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183264" y="167266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SimSun" panose="02010600030101010101" pitchFamily="2" charset="-122"/>
                  <a:ea typeface="SimSun" panose="02010600030101010101" pitchFamily="2" charset="-122"/>
                </a:rPr>
                <a:t>12</a:t>
              </a:r>
              <a:endParaRPr lang="ru-RU" sz="1200" dirty="0">
                <a:ea typeface="SimSun" panose="02010600030101010101" pitchFamily="2" charset="-122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0234608" y="2192247"/>
              <a:ext cx="0" cy="57363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719082" y="1405989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SimSun" panose="02010600030101010101" pitchFamily="2" charset="-122"/>
                  <a:ea typeface="SimSun" panose="02010600030101010101" pitchFamily="2" charset="-122"/>
                </a:rPr>
                <a:t>PRB = 12 SC</a:t>
              </a:r>
              <a:endParaRPr lang="ru-RU" sz="1200" dirty="0">
                <a:ea typeface="SimSun" panose="02010600030101010101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32781" y="3985184"/>
              <a:ext cx="2185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SimSun" panose="02010600030101010101" pitchFamily="2" charset="-122"/>
                  <a:ea typeface="SimSun" panose="02010600030101010101" pitchFamily="2" charset="-122"/>
                </a:rPr>
                <a:t>PRB (Physical Radio Block)</a:t>
              </a:r>
              <a:endParaRPr lang="ru-RU" sz="1200" dirty="0">
                <a:ea typeface="SimSun" panose="02010600030101010101" pitchFamily="2" charset="-122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11254740" y="2633715"/>
              <a:ext cx="0" cy="334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11262360" y="3227166"/>
              <a:ext cx="0" cy="264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212598" y="2953706"/>
                  <a:ext cx="8651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SCS</a:t>
                  </a:r>
                  <a:r>
                    <a:rPr lang="ru-RU" sz="12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ru-RU" sz="12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)</a:t>
                  </a:r>
                  <a:r>
                    <a:rPr lang="en-US" sz="1200" dirty="0">
                      <a:latin typeface="SimSun" panose="02010600030101010101" pitchFamily="2" charset="-122"/>
                      <a:ea typeface="SimSun" panose="02010600030101010101" pitchFamily="2" charset="-122"/>
                    </a:rPr>
                    <a:t> </a:t>
                  </a:r>
                  <a:endParaRPr lang="ru-RU" sz="1200" dirty="0">
                    <a:ea typeface="SimSun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2598" y="2953706"/>
                  <a:ext cx="865102" cy="276999"/>
                </a:xfrm>
                <a:prstGeom prst="rect">
                  <a:avLst/>
                </a:prstGeom>
                <a:blipFill>
                  <a:blip r:embed="rId11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Овал 39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29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5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Виды и основные понятия</a:t>
            </a:r>
            <a:r>
              <a:rPr lang="en-US" sz="2000" b="1" dirty="0">
                <a:latin typeface="+mj-lt"/>
              </a:rPr>
              <a:t>: MISO, SIMO</a:t>
            </a:r>
            <a:r>
              <a:rPr lang="ru-RU" sz="2000" b="1" dirty="0"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355420" y="6210427"/>
                <a:ext cx="3441070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MISO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BW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𝑁𝑜𝑖𝑠𝑒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420" y="6210427"/>
                <a:ext cx="3441070" cy="277961"/>
              </a:xfrm>
              <a:prstGeom prst="rect">
                <a:avLst/>
              </a:prstGeom>
              <a:blipFill>
                <a:blip r:embed="rId3"/>
                <a:stretch>
                  <a:fillRect l="-1064" t="-135556" b="-2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TextBox 192"/>
          <p:cNvSpPr txBox="1"/>
          <p:nvPr/>
        </p:nvSpPr>
        <p:spPr>
          <a:xfrm>
            <a:off x="495376" y="3453917"/>
            <a:ext cx="188785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Канал связи с одним входом и множественными выходами (</a:t>
            </a:r>
            <a:r>
              <a:rPr lang="en-US" sz="1400" b="1" dirty="0">
                <a:latin typeface="+mj-lt"/>
              </a:rPr>
              <a:t>SIMO</a:t>
            </a:r>
            <a:r>
              <a:rPr lang="en-US" sz="1400" dirty="0">
                <a:latin typeface="+mj-lt"/>
              </a:rPr>
              <a:t>)</a:t>
            </a:r>
            <a:endParaRPr lang="ru-RU" sz="1400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5988" y="1512679"/>
            <a:ext cx="188785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Канал связи с множественными входами и одним выходом (</a:t>
            </a:r>
            <a:r>
              <a:rPr lang="en-US" sz="1400" b="1" dirty="0">
                <a:latin typeface="+mj-lt"/>
              </a:rPr>
              <a:t>MISO</a:t>
            </a:r>
            <a:r>
              <a:rPr lang="en-US" sz="1400" dirty="0">
                <a:latin typeface="+mj-lt"/>
              </a:rPr>
              <a:t>)</a:t>
            </a:r>
            <a:endParaRPr lang="ru-RU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61101" y="2516315"/>
                <a:ext cx="16779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1" y="2516315"/>
                <a:ext cx="1677959" cy="246221"/>
              </a:xfrm>
              <a:prstGeom prst="rect">
                <a:avLst/>
              </a:prstGeom>
              <a:blipFill>
                <a:blip r:embed="rId4"/>
                <a:stretch>
                  <a:fillRect l="-2545" r="-254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505683" y="4431701"/>
                <a:ext cx="17020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83" y="4431701"/>
                <a:ext cx="1702004" cy="246221"/>
              </a:xfrm>
              <a:prstGeom prst="rect">
                <a:avLst/>
              </a:prstGeom>
              <a:blipFill>
                <a:blip r:embed="rId5"/>
                <a:stretch>
                  <a:fillRect l="-2509" r="-2151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Прямоугольник 165"/>
          <p:cNvSpPr/>
          <p:nvPr/>
        </p:nvSpPr>
        <p:spPr>
          <a:xfrm>
            <a:off x="1439303" y="5322761"/>
            <a:ext cx="9194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MISO </a:t>
            </a:r>
            <a:r>
              <a:rPr lang="ru-RU" sz="1400" b="1" dirty="0"/>
              <a:t>– </a:t>
            </a:r>
            <a:r>
              <a:rPr lang="ru-RU" sz="1400" b="1" dirty="0">
                <a:latin typeface="+mj-lt"/>
              </a:rPr>
              <a:t>пространственно разнесенная передача </a:t>
            </a:r>
            <a:r>
              <a:rPr lang="en-US" sz="1400" b="1" dirty="0">
                <a:latin typeface="+mj-lt"/>
              </a:rPr>
              <a:t>TxD</a:t>
            </a:r>
            <a:r>
              <a:rPr lang="ru-RU" sz="1400" b="1" dirty="0">
                <a:latin typeface="+mj-lt"/>
              </a:rPr>
              <a:t> (</a:t>
            </a:r>
            <a:r>
              <a:rPr lang="en-US" sz="1400" b="1" dirty="0">
                <a:latin typeface="+mj-lt"/>
              </a:rPr>
              <a:t>Transmit diversity)</a:t>
            </a:r>
            <a:r>
              <a:rPr lang="ru-RU" sz="1400" dirty="0"/>
              <a:t>, </a:t>
            </a:r>
            <a:r>
              <a:rPr lang="ru-RU" sz="1400" dirty="0">
                <a:latin typeface="+mj-lt"/>
              </a:rPr>
              <a:t>количество потоков данных </a:t>
            </a:r>
            <a:r>
              <a:rPr lang="en-US" sz="1400" i="1" dirty="0">
                <a:latin typeface="Cambria Math" panose="02040503050406030204" pitchFamily="18" charset="0"/>
              </a:rPr>
              <a:t>k</a:t>
            </a:r>
            <a:r>
              <a:rPr lang="en-US" sz="1400" dirty="0"/>
              <a:t> = 1</a:t>
            </a:r>
            <a:endParaRPr lang="ru-RU" sz="1400" dirty="0"/>
          </a:p>
          <a:p>
            <a:r>
              <a:rPr lang="en-US" sz="1400" b="1" dirty="0">
                <a:latin typeface="+mj-lt"/>
              </a:rPr>
              <a:t>SIMO </a:t>
            </a:r>
            <a:r>
              <a:rPr lang="ru-RU" sz="1400" b="1" dirty="0">
                <a:latin typeface="+mj-lt"/>
              </a:rPr>
              <a:t>– пространственно разнесенный прием </a:t>
            </a:r>
            <a:r>
              <a:rPr lang="en-US" sz="1400" b="1" dirty="0">
                <a:latin typeface="+mj-lt"/>
              </a:rPr>
              <a:t>RxD</a:t>
            </a:r>
            <a:r>
              <a:rPr lang="ru-RU" sz="1400" b="1" dirty="0">
                <a:latin typeface="+mj-lt"/>
              </a:rPr>
              <a:t> (</a:t>
            </a:r>
            <a:r>
              <a:rPr lang="en-US" sz="1400" b="1" dirty="0">
                <a:latin typeface="+mj-lt"/>
              </a:rPr>
              <a:t>Receive diversity)</a:t>
            </a:r>
            <a:r>
              <a:rPr lang="ru-RU" sz="1400" dirty="0">
                <a:latin typeface="+mj-lt"/>
              </a:rPr>
              <a:t>, количество потоков данных </a:t>
            </a:r>
            <a:r>
              <a:rPr lang="en-US" sz="1400" i="1" dirty="0">
                <a:latin typeface="Cambria Math" panose="02040503050406030204" pitchFamily="18" charset="0"/>
              </a:rPr>
              <a:t>k</a:t>
            </a:r>
            <a:r>
              <a:rPr lang="en-US" sz="1400" dirty="0">
                <a:latin typeface="+mj-lt"/>
              </a:rPr>
              <a:t> = 1.</a:t>
            </a:r>
          </a:p>
          <a:p>
            <a:r>
              <a:rPr lang="ru-RU" sz="1400" dirty="0">
                <a:latin typeface="+mj-lt"/>
              </a:rPr>
              <a:t>Цель использования </a:t>
            </a:r>
            <a:r>
              <a:rPr lang="en-US" sz="1400" dirty="0">
                <a:latin typeface="+mj-lt"/>
              </a:rPr>
              <a:t>MISO, SIMO</a:t>
            </a:r>
            <a:r>
              <a:rPr lang="ru-RU" sz="1400" dirty="0">
                <a:latin typeface="+mj-lt"/>
              </a:rPr>
              <a:t> – повышение отношения сигнал/шум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2554640" y="6228303"/>
                <a:ext cx="3433056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SIMO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BW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𝑁𝑜𝑖𝑠𝑒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40" y="6228303"/>
                <a:ext cx="3433056" cy="277961"/>
              </a:xfrm>
              <a:prstGeom prst="rect">
                <a:avLst/>
              </a:prstGeom>
              <a:blipFill>
                <a:blip r:embed="rId6"/>
                <a:stretch>
                  <a:fillRect l="-1243" t="-135556" b="-2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2663406" y="1215501"/>
            <a:ext cx="7814828" cy="1834367"/>
            <a:chOff x="2663406" y="1215501"/>
            <a:chExt cx="7814828" cy="1834367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4021749" y="1548019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ПРД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8385665" y="1843856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M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9765557" y="1843856"/>
              <a:ext cx="71267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ПИ</a:t>
              </a:r>
            </a:p>
          </p:txBody>
        </p:sp>
        <p:grpSp>
          <p:nvGrpSpPr>
            <p:cNvPr id="103" name="Группа 102"/>
            <p:cNvGrpSpPr/>
            <p:nvPr/>
          </p:nvGrpSpPr>
          <p:grpSpPr>
            <a:xfrm>
              <a:off x="4967886" y="1581060"/>
              <a:ext cx="327779" cy="153979"/>
              <a:chOff x="4498228" y="1861840"/>
              <a:chExt cx="327779" cy="153979"/>
            </a:xfrm>
          </p:grpSpPr>
          <p:cxnSp>
            <p:nvCxnSpPr>
              <p:cNvPr id="158" name="Прямая соединительная линия 157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Равнобедренный треугольник 159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 flipH="1">
              <a:off x="8057886" y="1871642"/>
              <a:ext cx="327779" cy="153979"/>
              <a:chOff x="4498228" y="1861840"/>
              <a:chExt cx="327779" cy="153979"/>
            </a:xfrm>
          </p:grpSpPr>
          <p:cxnSp>
            <p:nvCxnSpPr>
              <p:cNvPr id="155" name="Прямая соединительная линия 154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Равнобедренный треугольник 156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4863106" y="1276847"/>
              <a:ext cx="604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  <a:r>
                <a:rPr lang="ru-RU" sz="1600" baseline="-25000" dirty="0"/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014264" y="1526536"/>
              <a:ext cx="535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  <a:endParaRPr lang="ru-RU" sz="1600" baseline="-25000" dirty="0"/>
            </a:p>
          </p:txBody>
        </p: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3819158" y="1430944"/>
              <a:ext cx="0" cy="149960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6047070" y="2604670"/>
              <a:ext cx="1503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Канал связи</a:t>
              </a:r>
              <a:r>
                <a:rPr lang="en-US" sz="1200" dirty="0"/>
                <a:t> (MIMO)</a:t>
              </a:r>
              <a:endParaRPr lang="ru-RU" sz="1200" dirty="0"/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>
              <a:off x="3834512" y="2859404"/>
              <a:ext cx="5674547" cy="0"/>
            </a:xfrm>
            <a:prstGeom prst="straightConnector1">
              <a:avLst/>
            </a:prstGeom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9509059" y="1446124"/>
              <a:ext cx="0" cy="14844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Прямоугольник 121"/>
            <p:cNvSpPr/>
            <p:nvPr/>
          </p:nvSpPr>
          <p:spPr>
            <a:xfrm>
              <a:off x="4030714" y="2237383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ПРД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4976851" y="2270424"/>
              <a:ext cx="327779" cy="153979"/>
              <a:chOff x="4498228" y="1861840"/>
              <a:chExt cx="327779" cy="153979"/>
            </a:xfrm>
          </p:grpSpPr>
          <p:cxnSp>
            <p:nvCxnSpPr>
              <p:cNvPr id="152" name="Прямая соединительная линия 151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Равнобедренный треугольник 153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4872071" y="1966211"/>
              <a:ext cx="623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  <a:r>
                <a:rPr lang="en-US" sz="1600" i="1" baseline="-25000" dirty="0"/>
                <a:t>N</a:t>
              </a:r>
              <a:endParaRPr lang="ru-RU" sz="1600" i="1" baseline="-25000" dirty="0"/>
            </a:p>
          </p:txBody>
        </p:sp>
        <p:cxnSp>
          <p:nvCxnSpPr>
            <p:cNvPr id="126" name="Соединительная линия уступом 125"/>
            <p:cNvCxnSpPr>
              <a:endCxn id="97" idx="1"/>
            </p:cNvCxnSpPr>
            <p:nvPr/>
          </p:nvCxnSpPr>
          <p:spPr>
            <a:xfrm flipV="1">
              <a:off x="3587994" y="1732658"/>
              <a:ext cx="433755" cy="350600"/>
            </a:xfrm>
            <a:prstGeom prst="bentConnector3">
              <a:avLst>
                <a:gd name="adj1" fmla="val 3206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Соединительная линия уступом 126"/>
            <p:cNvCxnSpPr>
              <a:endCxn id="122" idx="1"/>
            </p:cNvCxnSpPr>
            <p:nvPr/>
          </p:nvCxnSpPr>
          <p:spPr>
            <a:xfrm>
              <a:off x="3587994" y="2083258"/>
              <a:ext cx="442720" cy="338764"/>
            </a:xfrm>
            <a:prstGeom prst="bentConnector3">
              <a:avLst>
                <a:gd name="adj1" fmla="val 3117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 стрелкой 137"/>
            <p:cNvCxnSpPr/>
            <p:nvPr/>
          </p:nvCxnSpPr>
          <p:spPr>
            <a:xfrm flipV="1">
              <a:off x="5429945" y="1980620"/>
              <a:ext cx="2614381" cy="31956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>
              <a:off x="5429945" y="1735039"/>
              <a:ext cx="2600223" cy="19171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5493094" y="1215501"/>
              <a:ext cx="22306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Радиолиния:</a:t>
              </a:r>
              <a:br>
                <a:rPr lang="ru-RU" sz="1100" dirty="0"/>
              </a:br>
              <a:r>
                <a:rPr lang="ru-RU" sz="1100" dirty="0"/>
                <a:t>частота </a:t>
              </a:r>
              <a:r>
                <a:rPr lang="en-US" sz="1100" i="1" dirty="0"/>
                <a:t>f</a:t>
              </a:r>
              <a:r>
                <a:rPr lang="en-US" sz="1100" baseline="-25000" dirty="0"/>
                <a:t>1</a:t>
              </a:r>
              <a:r>
                <a:rPr lang="en-US" sz="1100" dirty="0"/>
                <a:t>, </a:t>
              </a:r>
              <a:r>
                <a:rPr lang="ru-RU" sz="1100" dirty="0"/>
                <a:t>ширина спектра </a:t>
              </a:r>
              <a:r>
                <a:rPr lang="en-US" sz="1100" dirty="0"/>
                <a:t>BW</a:t>
              </a:r>
              <a:endParaRPr lang="ru-RU" sz="1100" baseline="-250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9501219" y="2616530"/>
              <a:ext cx="659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Single Output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167256" y="2649758"/>
              <a:ext cx="659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FF0000"/>
                  </a:solidFill>
                </a:rPr>
                <a:t>Multiple Input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Прямая со стрелкой 4"/>
            <p:cNvCxnSpPr>
              <a:stCxn id="101" idx="3"/>
              <a:endCxn id="102" idx="1"/>
            </p:cNvCxnSpPr>
            <p:nvPr/>
          </p:nvCxnSpPr>
          <p:spPr>
            <a:xfrm>
              <a:off x="9331802" y="2028495"/>
              <a:ext cx="4337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Прямоугольник 170"/>
            <p:cNvSpPr/>
            <p:nvPr/>
          </p:nvSpPr>
          <p:spPr>
            <a:xfrm>
              <a:off x="2663406" y="1961952"/>
              <a:ext cx="101795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Поток данных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663406" y="3390874"/>
            <a:ext cx="8065347" cy="1834367"/>
            <a:chOff x="2663406" y="3390874"/>
            <a:chExt cx="8065347" cy="1834367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4028764" y="4072006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ПРД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Tx)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8392680" y="3727129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M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4974901" y="4105683"/>
              <a:ext cx="327779" cy="153979"/>
              <a:chOff x="4498228" y="1861840"/>
              <a:chExt cx="327779" cy="153979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Равнобедренный треугольник 91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 flipH="1">
              <a:off x="8064901" y="3773965"/>
              <a:ext cx="327779" cy="153979"/>
              <a:chOff x="4498228" y="1861840"/>
              <a:chExt cx="327779" cy="153979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Равнобедренный треугольник 95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4870121" y="3807820"/>
              <a:ext cx="535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  <a:endParaRPr lang="ru-RU" sz="1600" baseline="-25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963071" y="3403564"/>
              <a:ext cx="604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  <a:r>
                <a:rPr lang="ru-RU" sz="1600" baseline="-25000" dirty="0"/>
                <a:t>1</a:t>
              </a: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826173" y="3606317"/>
              <a:ext cx="0" cy="149960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054085" y="4780043"/>
              <a:ext cx="1503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Канал связи</a:t>
              </a:r>
              <a:r>
                <a:rPr lang="en-US" sz="1200" dirty="0"/>
                <a:t> (MIMO)</a:t>
              </a:r>
              <a:endParaRPr lang="ru-RU" sz="1200" dirty="0"/>
            </a:p>
          </p:txBody>
        </p:sp>
        <p:cxnSp>
          <p:nvCxnSpPr>
            <p:cNvPr id="106" name="Прямая со стрелкой 105"/>
            <p:cNvCxnSpPr/>
            <p:nvPr/>
          </p:nvCxnSpPr>
          <p:spPr>
            <a:xfrm>
              <a:off x="3841527" y="5034777"/>
              <a:ext cx="5674547" cy="0"/>
            </a:xfrm>
            <a:prstGeom prst="straightConnector1">
              <a:avLst/>
            </a:prstGeom>
            <a:solidFill>
              <a:schemeClr val="bg1"/>
            </a:solidFill>
            <a:ln w="6350">
              <a:solidFill>
                <a:schemeClr val="accent1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9516074" y="3621497"/>
              <a:ext cx="0" cy="14844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Прямоугольник 127"/>
            <p:cNvSpPr/>
            <p:nvPr/>
          </p:nvSpPr>
          <p:spPr>
            <a:xfrm>
              <a:off x="8398690" y="4337934"/>
              <a:ext cx="946137" cy="369278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M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(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Rx)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9" name="Группа 128"/>
            <p:cNvGrpSpPr/>
            <p:nvPr/>
          </p:nvGrpSpPr>
          <p:grpSpPr>
            <a:xfrm flipH="1">
              <a:off x="8070911" y="4384770"/>
              <a:ext cx="327779" cy="153979"/>
              <a:chOff x="4498228" y="1861840"/>
              <a:chExt cx="327779" cy="153979"/>
            </a:xfrm>
          </p:grpSpPr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Равнобедренный треугольник 131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7969081" y="4014369"/>
              <a:ext cx="652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Ант.</a:t>
              </a:r>
              <a:r>
                <a:rPr lang="en-US" sz="1600" i="1" baseline="-25000" dirty="0"/>
                <a:t>M</a:t>
              </a:r>
              <a:endParaRPr lang="ru-RU" sz="1600" i="1" baseline="-25000" dirty="0"/>
            </a:p>
          </p:txBody>
        </p:sp>
        <p:cxnSp>
          <p:nvCxnSpPr>
            <p:cNvPr id="144" name="Прямая со стрелкой 143"/>
            <p:cNvCxnSpPr/>
            <p:nvPr/>
          </p:nvCxnSpPr>
          <p:spPr>
            <a:xfrm flipV="1">
              <a:off x="5405332" y="3922402"/>
              <a:ext cx="2627500" cy="22397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/>
            <p:cNvCxnSpPr/>
            <p:nvPr/>
          </p:nvCxnSpPr>
          <p:spPr>
            <a:xfrm>
              <a:off x="5405332" y="4210459"/>
              <a:ext cx="2627056" cy="22389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Соединительная линия уступом 164"/>
            <p:cNvCxnSpPr>
              <a:stCxn id="85" idx="3"/>
              <a:endCxn id="86" idx="1"/>
            </p:cNvCxnSpPr>
            <p:nvPr/>
          </p:nvCxnSpPr>
          <p:spPr>
            <a:xfrm>
              <a:off x="9338817" y="3911768"/>
              <a:ext cx="433755" cy="292100"/>
            </a:xfrm>
            <a:prstGeom prst="bentConnector3">
              <a:avLst>
                <a:gd name="adj1" fmla="val 6244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Соединительная линия уступом 166"/>
            <p:cNvCxnSpPr>
              <a:stCxn id="128" idx="3"/>
              <a:endCxn id="86" idx="1"/>
            </p:cNvCxnSpPr>
            <p:nvPr/>
          </p:nvCxnSpPr>
          <p:spPr>
            <a:xfrm flipV="1">
              <a:off x="9344827" y="4203868"/>
              <a:ext cx="427745" cy="318705"/>
            </a:xfrm>
            <a:prstGeom prst="bentConnector3">
              <a:avLst>
                <a:gd name="adj1" fmla="val 6261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5500109" y="3390874"/>
              <a:ext cx="22306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Радиолиния:</a:t>
              </a:r>
              <a:br>
                <a:rPr lang="ru-RU" sz="1100" dirty="0"/>
              </a:br>
              <a:r>
                <a:rPr lang="ru-RU" sz="1100" dirty="0"/>
                <a:t>частота </a:t>
              </a:r>
              <a:r>
                <a:rPr lang="en-US" sz="1100" i="1" dirty="0"/>
                <a:t>f</a:t>
              </a:r>
              <a:r>
                <a:rPr lang="en-US" sz="1100" baseline="-25000" dirty="0"/>
                <a:t>1</a:t>
              </a:r>
              <a:r>
                <a:rPr lang="en-US" sz="1100" dirty="0"/>
                <a:t>, </a:t>
              </a:r>
              <a:r>
                <a:rPr lang="ru-RU" sz="1100" dirty="0"/>
                <a:t>ширина спектра </a:t>
              </a:r>
              <a:r>
                <a:rPr lang="en-US" sz="1100" dirty="0"/>
                <a:t>BW</a:t>
              </a:r>
              <a:endParaRPr lang="ru-RU" sz="1100" baseline="-250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9508234" y="4791903"/>
              <a:ext cx="659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Multiple Output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174271" y="4825131"/>
              <a:ext cx="659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FF0000"/>
                  </a:solidFill>
                </a:rPr>
                <a:t>Single Input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Прямая со стрелкой 16"/>
            <p:cNvCxnSpPr>
              <a:endCxn id="83" idx="1"/>
            </p:cNvCxnSpPr>
            <p:nvPr/>
          </p:nvCxnSpPr>
          <p:spPr>
            <a:xfrm>
              <a:off x="3595009" y="4256250"/>
              <a:ext cx="433755" cy="3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Прямоугольник 171"/>
            <p:cNvSpPr/>
            <p:nvPr/>
          </p:nvSpPr>
          <p:spPr>
            <a:xfrm>
              <a:off x="2663406" y="4133380"/>
              <a:ext cx="101795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Поток данных</a:t>
              </a: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9710795" y="4100152"/>
              <a:ext cx="101795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Поток данных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0575924" y="1530212"/>
            <a:ext cx="141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Примеры конфигураций </a:t>
            </a:r>
            <a:r>
              <a:rPr lang="en-US" sz="1200" dirty="0">
                <a:latin typeface="+mj-lt"/>
              </a:rPr>
              <a:t>MISO</a:t>
            </a:r>
            <a:r>
              <a:rPr lang="ru-RU" sz="1200" dirty="0">
                <a:latin typeface="+mj-lt"/>
              </a:rPr>
              <a:t>:</a:t>
            </a:r>
          </a:p>
          <a:p>
            <a:pPr algn="ctr"/>
            <a:r>
              <a:rPr lang="ru-RU" sz="1200" dirty="0">
                <a:latin typeface="+mj-lt"/>
              </a:rPr>
              <a:t>2</a:t>
            </a:r>
            <a:r>
              <a:rPr lang="en-US" sz="1200" dirty="0">
                <a:latin typeface="+mj-lt"/>
              </a:rPr>
              <a:t>T1R, 4T1R</a:t>
            </a:r>
            <a:r>
              <a:rPr lang="ru-RU" sz="1200" dirty="0">
                <a:latin typeface="+mj-lt"/>
              </a:rPr>
              <a:t>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638112" y="3715430"/>
            <a:ext cx="141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Примеры конфигураций </a:t>
            </a:r>
            <a:r>
              <a:rPr lang="en-US" sz="1200" dirty="0">
                <a:latin typeface="+mj-lt"/>
              </a:rPr>
              <a:t>SIMO</a:t>
            </a:r>
            <a:r>
              <a:rPr lang="ru-RU" sz="1200" dirty="0">
                <a:latin typeface="+mj-lt"/>
              </a:rPr>
              <a:t>:</a:t>
            </a:r>
          </a:p>
          <a:p>
            <a:pPr algn="ctr"/>
            <a:r>
              <a:rPr lang="en-US" sz="1200" dirty="0">
                <a:latin typeface="+mj-lt"/>
              </a:rPr>
              <a:t>1T2R, 1T4R, 1T8R, 1T32R </a:t>
            </a:r>
            <a:r>
              <a:rPr lang="ru-RU" sz="1200" dirty="0">
                <a:latin typeface="+mj-lt"/>
              </a:rPr>
              <a:t>и др.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476098" y="6141728"/>
            <a:ext cx="393516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19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677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+mj-lt"/>
              </a:rPr>
              <a:t>5. </a:t>
            </a:r>
            <a:r>
              <a:rPr lang="ru-RU" sz="2400" b="1" dirty="0">
                <a:latin typeface="+mj-lt"/>
              </a:rPr>
              <a:t>Оценка пиковых скоростей радиоинтерфейса </a:t>
            </a:r>
            <a:r>
              <a:rPr lang="en-US" sz="2400" b="1" dirty="0">
                <a:latin typeface="+mj-lt"/>
              </a:rPr>
              <a:t>NR.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77824"/>
              </p:ext>
            </p:extLst>
          </p:nvPr>
        </p:nvGraphicFramePr>
        <p:xfrm>
          <a:off x="1267474" y="1371600"/>
          <a:ext cx="7222863" cy="258530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56676">
                  <a:extLst>
                    <a:ext uri="{9D8B030D-6E8A-4147-A177-3AD203B41FA5}">
                      <a16:colId xmlns:a16="http://schemas.microsoft.com/office/drawing/2014/main" val="4234603607"/>
                    </a:ext>
                  </a:extLst>
                </a:gridCol>
                <a:gridCol w="1322237">
                  <a:extLst>
                    <a:ext uri="{9D8B030D-6E8A-4147-A177-3AD203B41FA5}">
                      <a16:colId xmlns:a16="http://schemas.microsoft.com/office/drawing/2014/main" val="2103858509"/>
                    </a:ext>
                  </a:extLst>
                </a:gridCol>
                <a:gridCol w="1322238">
                  <a:extLst>
                    <a:ext uri="{9D8B030D-6E8A-4147-A177-3AD203B41FA5}">
                      <a16:colId xmlns:a16="http://schemas.microsoft.com/office/drawing/2014/main" val="2745429431"/>
                    </a:ext>
                  </a:extLst>
                </a:gridCol>
                <a:gridCol w="1322237">
                  <a:extLst>
                    <a:ext uri="{9D8B030D-6E8A-4147-A177-3AD203B41FA5}">
                      <a16:colId xmlns:a16="http://schemas.microsoft.com/office/drawing/2014/main" val="3316754500"/>
                    </a:ext>
                  </a:extLst>
                </a:gridCol>
                <a:gridCol w="1799475">
                  <a:extLst>
                    <a:ext uri="{9D8B030D-6E8A-4147-A177-3AD203B41FA5}">
                      <a16:colId xmlns:a16="http://schemas.microsoft.com/office/drawing/2014/main" val="1451146848"/>
                    </a:ext>
                  </a:extLst>
                </a:gridCol>
              </a:tblGrid>
              <a:tr h="1103061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Разнос</a:t>
                      </a:r>
                      <a:r>
                        <a:rPr lang="ru-RU" sz="16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несущих частот 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SCS, </a:t>
                      </a:r>
                      <a:r>
                        <a:rPr lang="ru-RU" sz="16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кГц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Полоса канала</a:t>
                      </a:r>
                      <a:endParaRPr lang="ru-RU" sz="1600" baseline="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пиковая скорость передачи данных (Гбит/с) при условии: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hangingPunct="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агрегируемых компонент частот = 1</a:t>
                      </a:r>
                    </a:p>
                    <a:p>
                      <a:pPr marL="285750" indent="-285750" algn="l" hangingPunct="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потоков </a:t>
                      </a:r>
                      <a:r>
                        <a:rPr lang="en-US" sz="1600" b="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MIMO = 8</a:t>
                      </a:r>
                      <a:endParaRPr lang="ru-RU" sz="1600" b="0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hangingPunct="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служебно-адресной части = 0.18</a:t>
                      </a: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60572890"/>
                  </a:ext>
                </a:extLst>
              </a:tr>
              <a:tr h="377178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МГц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МГц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МГц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МГц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03150558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6.46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63107401"/>
                  </a:ext>
                </a:extLst>
              </a:tr>
              <a:tr h="367049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1.56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6.46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.92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7860297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67474" y="1002269"/>
            <a:ext cx="5753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Таблица. Пиковая скорость передачи данных в линии </a:t>
            </a:r>
            <a:r>
              <a:rPr lang="en-US" dirty="0"/>
              <a:t>DL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773882" y="3087530"/>
            <a:ext cx="541193" cy="99869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6205683" y="4086225"/>
            <a:ext cx="109392" cy="473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85090" y="4150297"/>
            <a:ext cx="4625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пиковая скорость передачи данных не зависит (или почти не зависит) от нумерологии так как при увеличении разноса поднесущих </a:t>
            </a:r>
            <a:r>
              <a:rPr lang="en-US" sz="1600" dirty="0">
                <a:latin typeface="+mj-lt"/>
              </a:rPr>
              <a:t>SCS </a:t>
            </a:r>
            <a:r>
              <a:rPr lang="ru-RU" sz="1600" dirty="0">
                <a:latin typeface="+mj-lt"/>
              </a:rPr>
              <a:t>длительность символа уменьшается пропорционально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4261" y="5386655"/>
            <a:ext cx="10067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При агрегации полосы до 1 ГГц пиковая скорость передачи данных теоретически будет равна порядка 30 Гбит/с.</a:t>
            </a:r>
          </a:p>
          <a:p>
            <a:r>
              <a:rPr lang="ru-RU" sz="1600" dirty="0">
                <a:latin typeface="+mj-lt"/>
              </a:rPr>
              <a:t>Соответственно теоретическая </a:t>
            </a:r>
            <a:r>
              <a:rPr lang="ru-RU" sz="1600" b="1" dirty="0">
                <a:latin typeface="+mj-lt"/>
              </a:rPr>
              <a:t>спектральная эффективность </a:t>
            </a:r>
            <a:r>
              <a:rPr lang="ru-RU" sz="1600" dirty="0">
                <a:latin typeface="+mj-lt"/>
              </a:rPr>
              <a:t>радиоинтерфейса </a:t>
            </a:r>
            <a:r>
              <a:rPr lang="en-US" sz="1600" dirty="0">
                <a:latin typeface="+mj-lt"/>
              </a:rPr>
              <a:t>NR </a:t>
            </a:r>
            <a:r>
              <a:rPr lang="ru-RU" sz="1600" dirty="0">
                <a:latin typeface="+mj-lt"/>
              </a:rPr>
              <a:t>равна </a:t>
            </a:r>
            <a:r>
              <a:rPr lang="ru-RU" sz="1600" b="1" dirty="0">
                <a:latin typeface="+mj-lt"/>
              </a:rPr>
              <a:t>30 бит/с/Гц</a:t>
            </a:r>
            <a:r>
              <a:rPr lang="ru-RU" sz="1600" dirty="0">
                <a:latin typeface="+mj-lt"/>
              </a:rPr>
              <a:t>.</a:t>
            </a:r>
          </a:p>
          <a:p>
            <a:endParaRPr lang="ru-RU" sz="1600" dirty="0"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354540" y="6141728"/>
            <a:ext cx="515074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30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8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Овал 214"/>
          <p:cNvSpPr/>
          <p:nvPr/>
        </p:nvSpPr>
        <p:spPr>
          <a:xfrm>
            <a:off x="3581401" y="1860944"/>
            <a:ext cx="401044" cy="3229216"/>
          </a:xfrm>
          <a:prstGeom prst="ellipse">
            <a:avLst/>
          </a:prstGeom>
          <a:noFill/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9028207" y="2131762"/>
            <a:ext cx="1127132" cy="2635426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Декодер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MIMO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68" name="Прямая со стрелкой 167"/>
          <p:cNvCxnSpPr/>
          <p:nvPr/>
        </p:nvCxnSpPr>
        <p:spPr>
          <a:xfrm flipH="1">
            <a:off x="8043719" y="2315478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H="1">
            <a:off x="8052684" y="3011903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H="1">
            <a:off x="8052683" y="3810653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H="1">
            <a:off x="8037290" y="4597837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flipH="1">
            <a:off x="10167564" y="2809186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H="1">
            <a:off x="10144950" y="4007498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10642179" y="2458247"/>
            <a:ext cx="298524" cy="304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0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10642179" y="3656558"/>
            <a:ext cx="298524" cy="304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0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10263824" y="2458379"/>
            <a:ext cx="298524" cy="3041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1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10258666" y="3654583"/>
            <a:ext cx="298524" cy="304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1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Терминология </a:t>
            </a:r>
            <a:r>
              <a:rPr lang="en-US" sz="2000" b="1" dirty="0">
                <a:latin typeface="+mj-lt"/>
              </a:rPr>
              <a:t>MIMO</a:t>
            </a:r>
            <a:r>
              <a:rPr lang="ru-RU" sz="2000" b="1" dirty="0">
                <a:latin typeface="+mj-lt"/>
              </a:rPr>
              <a:t>: </a:t>
            </a:r>
            <a:r>
              <a:rPr lang="en-US" sz="2000" b="1" dirty="0">
                <a:latin typeface="+mj-lt"/>
              </a:rPr>
              <a:t>Transmission layers</a:t>
            </a:r>
            <a:r>
              <a:rPr lang="ru-RU" sz="2000" b="1" dirty="0">
                <a:latin typeface="+mj-lt"/>
              </a:rPr>
              <a:t>, </a:t>
            </a:r>
            <a:r>
              <a:rPr lang="en-US" sz="2000" b="1" dirty="0">
                <a:latin typeface="+mj-lt"/>
              </a:rPr>
              <a:t>Spatial layers, Rank</a:t>
            </a:r>
            <a:endParaRPr lang="ru-RU" sz="2000" b="1" dirty="0">
              <a:latin typeface="+mj-lt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119404" y="2160055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ПРД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727897" y="2151328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5065541" y="2193096"/>
            <a:ext cx="327779" cy="153979"/>
            <a:chOff x="4498228" y="1861840"/>
            <a:chExt cx="327779" cy="153979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Равнобедренный треугольник 91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flipH="1">
            <a:off x="7400118" y="2198164"/>
            <a:ext cx="327779" cy="153979"/>
            <a:chOff x="4498228" y="1861840"/>
            <a:chExt cx="327779" cy="153979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Равнобедренный треугольник 95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960761" y="1888883"/>
            <a:ext cx="60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Ант.</a:t>
            </a:r>
            <a:r>
              <a:rPr lang="ru-RU" sz="1600" baseline="-25000" dirty="0"/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298288" y="1827763"/>
            <a:ext cx="60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Ант.</a:t>
            </a:r>
            <a:r>
              <a:rPr lang="ru-RU" sz="1600" baseline="-25000" dirty="0"/>
              <a:t>1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4128369" y="2854182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ПРД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5074506" y="2887223"/>
            <a:ext cx="327779" cy="153979"/>
            <a:chOff x="4498228" y="1861840"/>
            <a:chExt cx="327779" cy="153979"/>
          </a:xfrm>
        </p:grpSpPr>
        <p:cxnSp>
          <p:nvCxnSpPr>
            <p:cNvPr id="116" name="Прямая соединительная линия 115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Равнобедренный треугольник 117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7733907" y="2845953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29" name="Группа 128"/>
          <p:cNvGrpSpPr/>
          <p:nvPr/>
        </p:nvGrpSpPr>
        <p:grpSpPr>
          <a:xfrm flipH="1">
            <a:off x="7406128" y="2892789"/>
            <a:ext cx="327779" cy="153979"/>
            <a:chOff x="4498228" y="1861840"/>
            <a:chExt cx="327779" cy="153979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Равнобедренный треугольник 131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7304298" y="2522388"/>
            <a:ext cx="60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Ант.</a:t>
            </a:r>
            <a:r>
              <a:rPr lang="en-US" sz="1600" baseline="-25000" dirty="0"/>
              <a:t>2</a:t>
            </a:r>
            <a:endParaRPr lang="ru-RU" sz="1600" baseline="-250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2035506" y="2150100"/>
            <a:ext cx="1127132" cy="2635426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Прекодинг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MIMO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128369" y="3655230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ПРД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5074506" y="3688271"/>
            <a:ext cx="327779" cy="153979"/>
            <a:chOff x="4498228" y="1861840"/>
            <a:chExt cx="327779" cy="153979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Равнобедренный треугольник 109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4112976" y="4440116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ПРД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5059113" y="4473157"/>
            <a:ext cx="327779" cy="153979"/>
            <a:chOff x="4498228" y="1861840"/>
            <a:chExt cx="327779" cy="153979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Равнобедренный треугольник 123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7" name="Прямая со стрелкой 16"/>
          <p:cNvCxnSpPr>
            <a:stCxn id="83" idx="1"/>
          </p:cNvCxnSpPr>
          <p:nvPr/>
        </p:nvCxnSpPr>
        <p:spPr>
          <a:xfrm flipH="1">
            <a:off x="3160513" y="2344694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H="1">
            <a:off x="3169478" y="3041119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H="1">
            <a:off x="3169477" y="3839869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flipH="1">
            <a:off x="3154084" y="4627053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989237" y="2564921"/>
            <a:ext cx="60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Ант.</a:t>
            </a:r>
            <a:r>
              <a:rPr lang="en-US" sz="1600" baseline="-25000" dirty="0"/>
              <a:t>2</a:t>
            </a:r>
            <a:endParaRPr lang="ru-RU" sz="1600" baseline="-25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018107" y="3365105"/>
            <a:ext cx="60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Ант.</a:t>
            </a:r>
            <a:r>
              <a:rPr lang="en-US" sz="1600" baseline="-25000" dirty="0"/>
              <a:t>3</a:t>
            </a:r>
            <a:endParaRPr lang="ru-RU" sz="1600" baseline="-25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018107" y="4178397"/>
            <a:ext cx="60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Ант.</a:t>
            </a:r>
            <a:r>
              <a:rPr lang="en-US" sz="1600" baseline="-25000" dirty="0"/>
              <a:t>4</a:t>
            </a:r>
            <a:endParaRPr lang="ru-RU" sz="1600" baseline="-25000" dirty="0"/>
          </a:p>
        </p:txBody>
      </p:sp>
      <p:cxnSp>
        <p:nvCxnSpPr>
          <p:cNvPr id="137" name="Прямая со стрелкой 136"/>
          <p:cNvCxnSpPr/>
          <p:nvPr/>
        </p:nvCxnSpPr>
        <p:spPr>
          <a:xfrm flipH="1">
            <a:off x="1076615" y="2826196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H="1">
            <a:off x="1054001" y="4024508"/>
            <a:ext cx="95889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551230" y="2475257"/>
            <a:ext cx="298524" cy="304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0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551230" y="3673568"/>
            <a:ext cx="298524" cy="304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0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141125" y="2475389"/>
            <a:ext cx="298524" cy="3041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1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135967" y="3671593"/>
            <a:ext cx="298524" cy="304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1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649299" y="1979711"/>
            <a:ext cx="298524" cy="304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0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3648922" y="2705612"/>
            <a:ext cx="298524" cy="304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0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3642586" y="3502672"/>
            <a:ext cx="298524" cy="304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-a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0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3643378" y="4259839"/>
            <a:ext cx="298524" cy="304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+mj-lt"/>
              </a:rPr>
              <a:t>j·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0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245910" y="1983389"/>
            <a:ext cx="298524" cy="3041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1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245533" y="2709290"/>
            <a:ext cx="298524" cy="304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1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239197" y="3506350"/>
            <a:ext cx="298524" cy="3041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-a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1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239989" y="4263517"/>
            <a:ext cx="298524" cy="304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+mj-lt"/>
              </a:rPr>
              <a:t>j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·b</a:t>
            </a:r>
            <a:r>
              <a:rPr lang="en-US" sz="1600" baseline="-25000" dirty="0">
                <a:solidFill>
                  <a:schemeClr val="tx1"/>
                </a:solidFill>
                <a:latin typeface="+mj-lt"/>
              </a:rPr>
              <a:t>1</a:t>
            </a:r>
            <a:endParaRPr lang="ru-RU" sz="1600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733867" y="3638220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 flipH="1">
            <a:off x="7406088" y="3685056"/>
            <a:ext cx="327779" cy="153979"/>
            <a:chOff x="4498228" y="1861840"/>
            <a:chExt cx="327779" cy="153979"/>
          </a:xfrm>
        </p:grpSpPr>
        <p:cxnSp>
          <p:nvCxnSpPr>
            <p:cNvPr id="155" name="Прямая соединительная линия 154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Равнобедренный треугольник 156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7304258" y="3314655"/>
            <a:ext cx="60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Ант.</a:t>
            </a:r>
            <a:r>
              <a:rPr lang="en-US" sz="1600" baseline="-25000" dirty="0"/>
              <a:t>3</a:t>
            </a:r>
            <a:endParaRPr lang="ru-RU" sz="1600" baseline="-25000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7733867" y="4419899"/>
            <a:ext cx="946137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60" name="Группа 159"/>
          <p:cNvGrpSpPr/>
          <p:nvPr/>
        </p:nvGrpSpPr>
        <p:grpSpPr>
          <a:xfrm flipH="1">
            <a:off x="7406088" y="4466735"/>
            <a:ext cx="327779" cy="153979"/>
            <a:chOff x="4498228" y="1861840"/>
            <a:chExt cx="327779" cy="153979"/>
          </a:xfrm>
        </p:grpSpPr>
        <p:cxnSp>
          <p:nvCxnSpPr>
            <p:cNvPr id="161" name="Прямая соединительная линия 160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Равнобедренный треугольник 163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7304258" y="4096334"/>
            <a:ext cx="60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Ант.</a:t>
            </a:r>
            <a:r>
              <a:rPr lang="en-US" sz="1600" baseline="-25000" dirty="0"/>
              <a:t>4</a:t>
            </a:r>
            <a:endParaRPr lang="ru-RU" sz="1600" baseline="-25000" dirty="0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977211" y="1273793"/>
            <a:ext cx="414742" cy="501915"/>
          </a:xfrm>
          <a:prstGeom prst="rightArrow">
            <a:avLst>
              <a:gd name="adj1" fmla="val 8252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endCxn id="23" idx="1"/>
          </p:cNvCxnSpPr>
          <p:nvPr/>
        </p:nvCxnSpPr>
        <p:spPr>
          <a:xfrm flipV="1">
            <a:off x="5443028" y="1732122"/>
            <a:ext cx="741555" cy="513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>
            <a:off x="6192877" y="1741648"/>
            <a:ext cx="1112893" cy="4857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/>
          <p:nvPr/>
        </p:nvCxnSpPr>
        <p:spPr>
          <a:xfrm>
            <a:off x="6192877" y="1741648"/>
            <a:ext cx="1143384" cy="1112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>
            <a:off x="6192877" y="1741648"/>
            <a:ext cx="1143384" cy="191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6192877" y="1741648"/>
            <a:ext cx="1112893" cy="2693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Стрелка вправо 185"/>
          <p:cNvSpPr/>
          <p:nvPr/>
        </p:nvSpPr>
        <p:spPr>
          <a:xfrm rot="16200000">
            <a:off x="6576330" y="1278106"/>
            <a:ext cx="414742" cy="501915"/>
          </a:xfrm>
          <a:prstGeom prst="rightArrow">
            <a:avLst>
              <a:gd name="adj1" fmla="val 8252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7" name="Прямая со стрелкой 186"/>
          <p:cNvCxnSpPr>
            <a:endCxn id="186" idx="1"/>
          </p:cNvCxnSpPr>
          <p:nvPr/>
        </p:nvCxnSpPr>
        <p:spPr>
          <a:xfrm flipV="1">
            <a:off x="5450097" y="1736435"/>
            <a:ext cx="1333605" cy="5094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>
            <a:stCxn id="186" idx="1"/>
          </p:cNvCxnSpPr>
          <p:nvPr/>
        </p:nvCxnSpPr>
        <p:spPr>
          <a:xfrm>
            <a:off x="6783702" y="1736435"/>
            <a:ext cx="530362" cy="3947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>
            <a:stCxn id="186" idx="1"/>
          </p:cNvCxnSpPr>
          <p:nvPr/>
        </p:nvCxnSpPr>
        <p:spPr>
          <a:xfrm>
            <a:off x="6783702" y="1736435"/>
            <a:ext cx="583079" cy="10034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>
            <a:stCxn id="186" idx="1"/>
          </p:cNvCxnSpPr>
          <p:nvPr/>
        </p:nvCxnSpPr>
        <p:spPr>
          <a:xfrm>
            <a:off x="6783702" y="1736435"/>
            <a:ext cx="619234" cy="167174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>
            <a:stCxn id="186" idx="1"/>
            <a:endCxn id="165" idx="1"/>
          </p:cNvCxnSpPr>
          <p:nvPr/>
        </p:nvCxnSpPr>
        <p:spPr>
          <a:xfrm>
            <a:off x="6783702" y="1736435"/>
            <a:ext cx="520556" cy="252917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/>
          <p:nvPr/>
        </p:nvCxnSpPr>
        <p:spPr>
          <a:xfrm flipH="1">
            <a:off x="5805679" y="2749440"/>
            <a:ext cx="1107684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/>
          <p:nvPr/>
        </p:nvCxnSpPr>
        <p:spPr>
          <a:xfrm flipH="1">
            <a:off x="5813805" y="3703659"/>
            <a:ext cx="1107684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5510177" y="5266111"/>
            <a:ext cx="4897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b="1" dirty="0">
                <a:latin typeface="+mj-lt"/>
              </a:rPr>
              <a:t>Transmission layers</a:t>
            </a:r>
            <a:r>
              <a:rPr lang="en-US" sz="1600" dirty="0">
                <a:latin typeface="+mj-lt"/>
              </a:rPr>
              <a:t> – </a:t>
            </a:r>
            <a:r>
              <a:rPr lang="ru-RU" sz="1600" dirty="0">
                <a:latin typeface="+mj-lt"/>
              </a:rPr>
              <a:t>количество передатчиков</a:t>
            </a:r>
            <a:endParaRPr lang="en-US" sz="1600" dirty="0">
              <a:latin typeface="+mj-lt"/>
            </a:endParaRPr>
          </a:p>
          <a:p>
            <a:pPr>
              <a:buClr>
                <a:schemeClr val="accent6"/>
              </a:buClr>
            </a:pPr>
            <a:r>
              <a:rPr lang="en-US" sz="1600" b="1" dirty="0">
                <a:latin typeface="+mj-lt"/>
              </a:rPr>
              <a:t>Spatial layers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–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количество уникальных потоков данных</a:t>
            </a:r>
          </a:p>
          <a:p>
            <a:pPr>
              <a:buClr>
                <a:schemeClr val="accent6"/>
              </a:buClr>
            </a:pPr>
            <a:r>
              <a:rPr lang="en-US" sz="1600" b="1" dirty="0">
                <a:latin typeface="+mj-lt"/>
              </a:rPr>
              <a:t>Rank</a:t>
            </a:r>
            <a:r>
              <a:rPr lang="en-US" sz="1600" dirty="0">
                <a:latin typeface="+mj-lt"/>
              </a:rPr>
              <a:t> = Spatial layers </a:t>
            </a:r>
            <a:endParaRPr lang="ru-RU" sz="1600" dirty="0">
              <a:latin typeface="+mj-lt"/>
            </a:endParaRPr>
          </a:p>
        </p:txBody>
      </p:sp>
      <p:sp>
        <p:nvSpPr>
          <p:cNvPr id="206" name="Овал 205"/>
          <p:cNvSpPr/>
          <p:nvPr/>
        </p:nvSpPr>
        <p:spPr>
          <a:xfrm>
            <a:off x="1445258" y="2191876"/>
            <a:ext cx="501414" cy="2164523"/>
          </a:xfrm>
          <a:prstGeom prst="ellipse">
            <a:avLst/>
          </a:prstGeom>
          <a:noFill/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9" name="Прямая со стрелкой 208"/>
          <p:cNvCxnSpPr/>
          <p:nvPr/>
        </p:nvCxnSpPr>
        <p:spPr>
          <a:xfrm>
            <a:off x="1616386" y="1912796"/>
            <a:ext cx="62157" cy="27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928248" y="1420127"/>
            <a:ext cx="1500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Вектор данных (размер </a:t>
            </a:r>
            <a:r>
              <a:rPr lang="en-US" sz="1400" dirty="0">
                <a:latin typeface="+mj-lt"/>
              </a:rPr>
              <a:t>=</a:t>
            </a:r>
            <a:r>
              <a:rPr lang="ru-RU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rank)</a:t>
            </a:r>
            <a:r>
              <a:rPr lang="ru-RU" sz="1400" dirty="0">
                <a:latin typeface="+mj-lt"/>
              </a:rPr>
              <a:t> </a:t>
            </a:r>
          </a:p>
        </p:txBody>
      </p:sp>
      <p:cxnSp>
        <p:nvCxnSpPr>
          <p:cNvPr id="210" name="Прямая со стрелкой 209"/>
          <p:cNvCxnSpPr/>
          <p:nvPr/>
        </p:nvCxnSpPr>
        <p:spPr>
          <a:xfrm flipV="1">
            <a:off x="6057900" y="2809186"/>
            <a:ext cx="258085" cy="165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/>
          <p:nvPr/>
        </p:nvCxnSpPr>
        <p:spPr>
          <a:xfrm flipV="1">
            <a:off x="6074301" y="3775841"/>
            <a:ext cx="414178" cy="681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 стрелкой 217"/>
          <p:cNvCxnSpPr>
            <a:endCxn id="215" idx="4"/>
          </p:cNvCxnSpPr>
          <p:nvPr/>
        </p:nvCxnSpPr>
        <p:spPr>
          <a:xfrm flipH="1" flipV="1">
            <a:off x="3781923" y="5090160"/>
            <a:ext cx="29982" cy="234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Прямоугольник 218"/>
          <p:cNvSpPr/>
          <p:nvPr/>
        </p:nvSpPr>
        <p:spPr>
          <a:xfrm>
            <a:off x="3041553" y="5335044"/>
            <a:ext cx="1500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Transmission layers</a:t>
            </a:r>
            <a:endParaRPr lang="ru-RU" sz="1400" dirty="0">
              <a:latin typeface="+mj-lt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5448551" y="4491758"/>
            <a:ext cx="1500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Spatial layers</a:t>
            </a:r>
            <a:endParaRPr lang="ru-RU" sz="1400" dirty="0">
              <a:latin typeface="+mj-lt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11476098" y="6141728"/>
            <a:ext cx="393516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Виды и основные понятия</a:t>
            </a:r>
            <a:r>
              <a:rPr lang="en-US" sz="2000" b="1" dirty="0">
                <a:latin typeface="+mj-lt"/>
              </a:rPr>
              <a:t>: TxD, RxD, SM</a:t>
            </a:r>
            <a:r>
              <a:rPr lang="ru-RU" sz="2000" b="1" dirty="0">
                <a:latin typeface="+mj-lt"/>
              </a:rPr>
              <a:t>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410893" y="1201698"/>
            <a:ext cx="384642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+mj-lt"/>
              </a:rPr>
              <a:t>Разнесённая передача</a:t>
            </a:r>
            <a:r>
              <a:rPr lang="en-US" sz="1600" b="1" dirty="0">
                <a:latin typeface="+mj-lt"/>
              </a:rPr>
              <a:t> – TxD (Tx Diversity)</a:t>
            </a:r>
            <a:endParaRPr lang="ru-RU" sz="1600" b="1" dirty="0"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31720" y="1685007"/>
            <a:ext cx="4089003" cy="1103238"/>
            <a:chOff x="4717645" y="1685007"/>
            <a:chExt cx="4089003" cy="1103238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717645" y="1701736"/>
              <a:ext cx="327779" cy="153979"/>
              <a:chOff x="4498228" y="1861840"/>
              <a:chExt cx="327779" cy="153979"/>
            </a:xfrm>
          </p:grpSpPr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Равнобедренный треугольник 71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4739305" y="2439189"/>
              <a:ext cx="327779" cy="153979"/>
              <a:chOff x="4498228" y="1861840"/>
              <a:chExt cx="327779" cy="153979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Равнобедренный треугольник 75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Группа 76"/>
            <p:cNvGrpSpPr/>
            <p:nvPr/>
          </p:nvGrpSpPr>
          <p:grpSpPr>
            <a:xfrm flipH="1">
              <a:off x="6528387" y="1729522"/>
              <a:ext cx="327779" cy="153979"/>
              <a:chOff x="4498228" y="1861840"/>
              <a:chExt cx="327779" cy="153979"/>
            </a:xfrm>
          </p:grpSpPr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Равнобедренный треугольник 80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 flipH="1">
              <a:off x="6550047" y="2466975"/>
              <a:ext cx="327779" cy="153979"/>
              <a:chOff x="4498228" y="1861840"/>
              <a:chExt cx="327779" cy="153979"/>
            </a:xfrm>
          </p:grpSpPr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4759292" y="1952625"/>
                <a:ext cx="40" cy="63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H="1">
                <a:off x="4498228" y="2013438"/>
                <a:ext cx="2610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Равнобедренный треугольник 88"/>
              <p:cNvSpPr/>
              <p:nvPr/>
            </p:nvSpPr>
            <p:spPr>
              <a:xfrm rot="10800000">
                <a:off x="4692657" y="1861840"/>
                <a:ext cx="133350" cy="104775"/>
              </a:xfrm>
              <a:prstGeom prst="triangle">
                <a:avLst/>
              </a:prstGeom>
              <a:solidFill>
                <a:srgbClr val="DEDED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" name="Стрелка вниз 1"/>
            <p:cNvSpPr/>
            <p:nvPr/>
          </p:nvSpPr>
          <p:spPr>
            <a:xfrm rot="16200000">
              <a:off x="5675617" y="1215740"/>
              <a:ext cx="241547" cy="1180082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трелка вниз 89"/>
            <p:cNvSpPr/>
            <p:nvPr/>
          </p:nvSpPr>
          <p:spPr>
            <a:xfrm rot="14921930">
              <a:off x="5673309" y="1662282"/>
              <a:ext cx="241547" cy="127176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6856165" y="1738890"/>
              <a:ext cx="1950483" cy="1049355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Обработка пространственно разнесенных сигналов</a:t>
              </a:r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1399101" y="1773891"/>
            <a:ext cx="2936644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+mj-lt"/>
              </a:rPr>
              <a:t>По обоим пространственным потокам передается </a:t>
            </a:r>
            <a:r>
              <a:rPr lang="ru-RU" sz="1400" b="1" i="1" dirty="0">
                <a:latin typeface="+mj-lt"/>
              </a:rPr>
              <a:t>одинаковая</a:t>
            </a:r>
            <a:r>
              <a:rPr lang="ru-RU" sz="1400" dirty="0">
                <a:latin typeface="+mj-lt"/>
              </a:rPr>
              <a:t> информация</a:t>
            </a:r>
            <a:endParaRPr lang="ru-RU" sz="1400" b="1" dirty="0">
              <a:latin typeface="+mj-lt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314718" y="2918559"/>
            <a:ext cx="384642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+mj-lt"/>
              </a:rPr>
              <a:t>Разнесённый прием</a:t>
            </a:r>
            <a:r>
              <a:rPr lang="en-US" sz="1600" b="1" dirty="0">
                <a:latin typeface="+mj-lt"/>
              </a:rPr>
              <a:t> – RxD (Rx Diversity)</a:t>
            </a:r>
            <a:endParaRPr lang="ru-RU" sz="1600" b="1" dirty="0">
              <a:latin typeface="+mj-lt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35545" y="3418597"/>
            <a:ext cx="327779" cy="153979"/>
            <a:chOff x="4498228" y="1861840"/>
            <a:chExt cx="327779" cy="153979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Равнобедренный треугольник 119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057205" y="4156050"/>
            <a:ext cx="327779" cy="153979"/>
            <a:chOff x="4498228" y="1861840"/>
            <a:chExt cx="327779" cy="153979"/>
          </a:xfrm>
        </p:grpSpPr>
        <p:cxnSp>
          <p:nvCxnSpPr>
            <p:cNvPr id="109" name="Прямая соединительная линия 108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Равнобедренный треугольник 110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 flipH="1">
            <a:off x="5846287" y="3446383"/>
            <a:ext cx="327779" cy="153979"/>
            <a:chOff x="4498228" y="1861840"/>
            <a:chExt cx="327779" cy="153979"/>
          </a:xfrm>
        </p:grpSpPr>
        <p:cxnSp>
          <p:nvCxnSpPr>
            <p:cNvPr id="106" name="Прямая соединительная линия 105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Равнобедренный треугольник 107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 flipH="1">
            <a:off x="5867947" y="4183836"/>
            <a:ext cx="327779" cy="153979"/>
            <a:chOff x="4498228" y="1861840"/>
            <a:chExt cx="327779" cy="153979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Равнобедренный треугольник 104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9" name="Стрелка вниз 98"/>
          <p:cNvSpPr/>
          <p:nvPr/>
        </p:nvSpPr>
        <p:spPr>
          <a:xfrm rot="16200000">
            <a:off x="4993517" y="2932601"/>
            <a:ext cx="241547" cy="118008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низ 100"/>
          <p:cNvSpPr/>
          <p:nvPr/>
        </p:nvSpPr>
        <p:spPr>
          <a:xfrm rot="17658742">
            <a:off x="4977816" y="3298681"/>
            <a:ext cx="241547" cy="127176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174065" y="3455751"/>
            <a:ext cx="1950483" cy="1049355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Обработка пространственно разнесенных сигналов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302926" y="3490752"/>
            <a:ext cx="2936644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+mj-lt"/>
              </a:rPr>
              <a:t>По обоим пространственным потокам передается </a:t>
            </a:r>
            <a:r>
              <a:rPr lang="ru-RU" sz="1400" b="1" i="1" dirty="0">
                <a:latin typeface="+mj-lt"/>
              </a:rPr>
              <a:t>одинаковая</a:t>
            </a:r>
            <a:r>
              <a:rPr lang="ru-RU" sz="1400" dirty="0">
                <a:latin typeface="+mj-lt"/>
              </a:rPr>
              <a:t> информация</a:t>
            </a:r>
            <a:endParaRPr lang="ru-RU" sz="1400" b="1" dirty="0">
              <a:latin typeface="+mj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17148" y="1915845"/>
            <a:ext cx="0" cy="48454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63324" y="2003238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j-lt"/>
              </a:rPr>
              <a:t>Разнесение</a:t>
            </a: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5905390" y="3644600"/>
            <a:ext cx="0" cy="48454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027647" y="3677045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j-lt"/>
              </a:rPr>
              <a:t>Разнесение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574963" y="4826386"/>
            <a:ext cx="7390554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+mj-lt"/>
              </a:rPr>
              <a:t>Пространственное мультиплексирование (сложение) </a:t>
            </a:r>
            <a:r>
              <a:rPr lang="en-US" sz="1600" b="1" dirty="0">
                <a:latin typeface="+mj-lt"/>
              </a:rPr>
              <a:t>– SM (Spatial Multiplexing)</a:t>
            </a:r>
            <a:endParaRPr lang="ru-RU" sz="1600" b="1" dirty="0">
              <a:latin typeface="+mj-lt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4035545" y="5312634"/>
            <a:ext cx="327779" cy="153979"/>
            <a:chOff x="4498228" y="1861840"/>
            <a:chExt cx="327779" cy="153979"/>
          </a:xfrm>
        </p:grpSpPr>
        <p:cxnSp>
          <p:nvCxnSpPr>
            <p:cNvPr id="128" name="Прямая соединительная линия 127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Равнобедренный треугольник 129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4057205" y="6050087"/>
            <a:ext cx="327779" cy="153979"/>
            <a:chOff x="4498228" y="1861840"/>
            <a:chExt cx="327779" cy="153979"/>
          </a:xfrm>
        </p:grpSpPr>
        <p:cxnSp>
          <p:nvCxnSpPr>
            <p:cNvPr id="132" name="Прямая соединительная линия 131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Равнобедренный треугольник 137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 flipH="1">
            <a:off x="5846287" y="5340420"/>
            <a:ext cx="327779" cy="153979"/>
            <a:chOff x="4498228" y="1861840"/>
            <a:chExt cx="327779" cy="153979"/>
          </a:xfrm>
        </p:grpSpPr>
        <p:cxnSp>
          <p:nvCxnSpPr>
            <p:cNvPr id="143" name="Прямая соединительная линия 142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Равнобедренный треугольник 144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 flipH="1">
            <a:off x="5867947" y="6077873"/>
            <a:ext cx="327779" cy="153979"/>
            <a:chOff x="4498228" y="1861840"/>
            <a:chExt cx="327779" cy="153979"/>
          </a:xfrm>
        </p:grpSpPr>
        <p:cxnSp>
          <p:nvCxnSpPr>
            <p:cNvPr id="148" name="Прямая соединительная линия 147"/>
            <p:cNvCxnSpPr/>
            <p:nvPr/>
          </p:nvCxnSpPr>
          <p:spPr>
            <a:xfrm>
              <a:off x="4759292" y="1952625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 flipH="1">
              <a:off x="4498228" y="2013438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Равнобедренный треугольник 152"/>
            <p:cNvSpPr/>
            <p:nvPr/>
          </p:nvSpPr>
          <p:spPr>
            <a:xfrm rot="10800000">
              <a:off x="4692657" y="1861840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4" name="Стрелка вниз 153"/>
          <p:cNvSpPr/>
          <p:nvPr/>
        </p:nvSpPr>
        <p:spPr>
          <a:xfrm rot="16200000">
            <a:off x="4993517" y="4826638"/>
            <a:ext cx="241547" cy="118008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6174065" y="5349788"/>
            <a:ext cx="1950483" cy="1049355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Обработка пространственно разнесенных сигналов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1302926" y="5384789"/>
            <a:ext cx="293664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+mj-lt"/>
              </a:rPr>
              <a:t>По пространственным потокам передается </a:t>
            </a:r>
            <a:r>
              <a:rPr lang="ru-RU" sz="1400" b="1" i="1" dirty="0">
                <a:latin typeface="+mj-lt"/>
              </a:rPr>
              <a:t>разная</a:t>
            </a:r>
            <a:r>
              <a:rPr lang="ru-RU" sz="1400" dirty="0">
                <a:latin typeface="+mj-lt"/>
              </a:rPr>
              <a:t> информация</a:t>
            </a:r>
            <a:endParaRPr lang="ru-RU" sz="1400" b="1" dirty="0">
              <a:latin typeface="+mj-lt"/>
            </a:endParaRPr>
          </a:p>
        </p:txBody>
      </p:sp>
      <p:sp>
        <p:nvSpPr>
          <p:cNvPr id="213" name="Стрелка вниз 212"/>
          <p:cNvSpPr/>
          <p:nvPr/>
        </p:nvSpPr>
        <p:spPr>
          <a:xfrm rot="16200000">
            <a:off x="4960265" y="5564821"/>
            <a:ext cx="241547" cy="118008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Стрелка вниз 213"/>
          <p:cNvSpPr/>
          <p:nvPr/>
        </p:nvSpPr>
        <p:spPr>
          <a:xfrm rot="14921930">
            <a:off x="4960154" y="5211107"/>
            <a:ext cx="241547" cy="127176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Стрелка вниз 214"/>
          <p:cNvSpPr/>
          <p:nvPr/>
        </p:nvSpPr>
        <p:spPr>
          <a:xfrm rot="17658742">
            <a:off x="4987411" y="5109134"/>
            <a:ext cx="241547" cy="127176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2988" y="2720683"/>
            <a:ext cx="340930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+mj-lt"/>
              </a:rPr>
              <a:t>Разнесение увеличивает надёжность приёма и площадь покрытия, работает при низком </a:t>
            </a:r>
            <a:r>
              <a:rPr lang="en-US" sz="1400" dirty="0">
                <a:latin typeface="+mj-lt"/>
              </a:rPr>
              <a:t>SNR</a:t>
            </a:r>
            <a:endParaRPr lang="ru-RU" sz="14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20723" y="5462802"/>
            <a:ext cx="323488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+mj-lt"/>
              </a:rPr>
              <a:t>Мультиплексирование увеличивает скорость передачи данных, работает при высоком </a:t>
            </a:r>
            <a:r>
              <a:rPr lang="en-US" sz="1400" dirty="0">
                <a:latin typeface="+mj-lt"/>
              </a:rPr>
              <a:t>SNR</a:t>
            </a:r>
            <a:endParaRPr lang="ru-RU" sz="1400" dirty="0">
              <a:latin typeface="+mj-lt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11476098" y="6141728"/>
            <a:ext cx="393516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2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10618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ru-RU" sz="2000" b="1" dirty="0">
                <a:latin typeface="+mj-lt"/>
              </a:rPr>
              <a:t>Пространственно разнесенная передача (</a:t>
            </a:r>
            <a:r>
              <a:rPr lang="en-US" sz="2000" b="1" dirty="0">
                <a:latin typeface="+mj-lt"/>
              </a:rPr>
              <a:t>TxD)</a:t>
            </a:r>
            <a:r>
              <a:rPr lang="ru-RU" sz="2000" b="1" dirty="0">
                <a:latin typeface="+mj-lt"/>
              </a:rPr>
              <a:t>, пространственное мультиплексирование</a:t>
            </a:r>
            <a:r>
              <a:rPr lang="en-US" sz="2000" b="1" dirty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(</a:t>
            </a:r>
            <a:r>
              <a:rPr lang="en-US" sz="2000" b="1" dirty="0">
                <a:latin typeface="+mj-lt"/>
              </a:rPr>
              <a:t>SM)</a:t>
            </a:r>
            <a:r>
              <a:rPr lang="ru-RU" sz="2000" b="1" dirty="0">
                <a:latin typeface="+mj-lt"/>
              </a:rPr>
              <a:t> в </a:t>
            </a:r>
            <a:r>
              <a:rPr lang="en-US" sz="2000" b="1" dirty="0">
                <a:latin typeface="+mj-lt"/>
              </a:rPr>
              <a:t>NR</a:t>
            </a:r>
            <a:r>
              <a:rPr lang="ru-RU" sz="2000" b="1" dirty="0"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01588" y="4794636"/>
                <a:ext cx="2355966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/>
                  <a:t>=</a:t>
                </a:r>
                <a:r>
                  <a:rPr lang="en-US" b="1" dirty="0"/>
                  <a:t>W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88" y="4794636"/>
                <a:ext cx="2355966" cy="88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6156300"/>
                  </p:ext>
                </p:extLst>
              </p:nvPr>
            </p:nvGraphicFramePr>
            <p:xfrm>
              <a:off x="3565998" y="3865423"/>
              <a:ext cx="8158579" cy="265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37499">
                      <a:extLst>
                        <a:ext uri="{9D8B030D-6E8A-4147-A177-3AD203B41FA5}">
                          <a16:colId xmlns:a16="http://schemas.microsoft.com/office/drawing/2014/main" val="3484898222"/>
                        </a:ext>
                      </a:extLst>
                    </a:gridCol>
                    <a:gridCol w="1109709">
                      <a:extLst>
                        <a:ext uri="{9D8B030D-6E8A-4147-A177-3AD203B41FA5}">
                          <a16:colId xmlns:a16="http://schemas.microsoft.com/office/drawing/2014/main" val="1625215189"/>
                        </a:ext>
                      </a:extLst>
                    </a:gridCol>
                    <a:gridCol w="1029810">
                      <a:extLst>
                        <a:ext uri="{9D8B030D-6E8A-4147-A177-3AD203B41FA5}">
                          <a16:colId xmlns:a16="http://schemas.microsoft.com/office/drawing/2014/main" val="2167511800"/>
                        </a:ext>
                      </a:extLst>
                    </a:gridCol>
                    <a:gridCol w="1189607">
                      <a:extLst>
                        <a:ext uri="{9D8B030D-6E8A-4147-A177-3AD203B41FA5}">
                          <a16:colId xmlns:a16="http://schemas.microsoft.com/office/drawing/2014/main" val="3552553491"/>
                        </a:ext>
                      </a:extLst>
                    </a:gridCol>
                    <a:gridCol w="1091954">
                      <a:extLst>
                        <a:ext uri="{9D8B030D-6E8A-4147-A177-3AD203B41FA5}">
                          <a16:colId xmlns:a16="http://schemas.microsoft.com/office/drawing/2014/main" val="2431351134"/>
                        </a:ext>
                      </a:extLst>
                    </a:gridCol>
                  </a:tblGrid>
                  <a:tr h="1524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j-lt"/>
                            </a:rPr>
                            <a:t>Потоки/порты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+mj-lt"/>
                            </a:rPr>
                            <a:t>Режим</a:t>
                          </a:r>
                          <a:r>
                            <a:rPr lang="ru-RU" sz="1600" baseline="0" dirty="0">
                              <a:latin typeface="+mj-lt"/>
                            </a:rPr>
                            <a:t> передачи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/</a:t>
                          </a:r>
                          <a:r>
                            <a:rPr lang="ru-RU" sz="1600" baseline="0" dirty="0">
                              <a:latin typeface="+mj-lt"/>
                            </a:rPr>
                            <a:t>линия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dirty="0">
                            <a:latin typeface="+mj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400" dirty="0">
                            <a:latin typeface="+mj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3816311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+mj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kern="1200" dirty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Пространственно разнесенная передача 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TxD </a:t>
                          </a:r>
                          <a:r>
                            <a:rPr lang="ru-RU" sz="1600" kern="1200" dirty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Transmit Diversity)</a:t>
                          </a:r>
                          <a:endParaRPr lang="ru-RU" sz="1600" kern="1200" dirty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j-lt"/>
                            </a:rPr>
                            <a:t>Пространственное</a:t>
                          </a:r>
                          <a:r>
                            <a:rPr lang="ru-RU" sz="1600" baseline="0" dirty="0">
                              <a:latin typeface="+mj-lt"/>
                            </a:rPr>
                            <a:t> мультиплексирование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</a:t>
                          </a:r>
                          <a:r>
                            <a:rPr lang="en-US" sz="1600" dirty="0">
                              <a:latin typeface="+mj-lt"/>
                            </a:rPr>
                            <a:t>SM</a:t>
                          </a:r>
                          <a:r>
                            <a:rPr lang="ru-RU" sz="1600" dirty="0">
                              <a:latin typeface="+mj-lt"/>
                            </a:rPr>
                            <a:t> (</a:t>
                          </a:r>
                          <a:r>
                            <a:rPr lang="en-US" sz="1600" dirty="0">
                              <a:latin typeface="+mj-lt"/>
                            </a:rPr>
                            <a:t>Spatial</a:t>
                          </a:r>
                          <a:r>
                            <a:rPr lang="en-US" sz="1600" baseline="0" dirty="0">
                              <a:latin typeface="+mj-lt"/>
                            </a:rPr>
                            <a:t> Multiplexing)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674095"/>
                      </a:ext>
                    </a:extLst>
                  </a:tr>
                  <a:tr h="181187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aseline="0" dirty="0">
                              <a:latin typeface="+mj-lt"/>
                            </a:rPr>
                            <a:t>UL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DL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UL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+mj-lt"/>
                            </a:rPr>
                            <a:t>DL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717748"/>
                      </a:ext>
                    </a:extLst>
                  </a:tr>
                  <a:tr h="123613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+mj-lt"/>
                            </a:rPr>
                            <a:t>Максимальное</a:t>
                          </a:r>
                          <a:r>
                            <a:rPr lang="ru-RU" sz="1600" baseline="0" dirty="0">
                              <a:latin typeface="+mj-lt"/>
                            </a:rPr>
                            <a:t> количество потоков данных (</a:t>
                          </a:r>
                          <a14:m>
                            <m:oMath xmlns:m="http://schemas.openxmlformats.org/officeDocument/2006/math">
                              <m:r>
                                <a:rPr lang="el-G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oMath>
                          </a14:m>
                          <a:r>
                            <a:rPr lang="ru-RU" sz="1600" dirty="0">
                              <a:latin typeface="+mj-lt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j-lt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j-lt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1146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kern="1200" dirty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Максимальное количество </a:t>
                          </a:r>
                          <a:r>
                            <a:rPr lang="ru-RU" sz="1600" b="1" kern="1200" dirty="0">
                              <a:solidFill>
                                <a:srgbClr val="FF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логических</a:t>
                          </a:r>
                          <a:r>
                            <a:rPr lang="ru-RU" sz="1600" kern="1200" dirty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портов антенны (</a:t>
                          </a:r>
                          <a14:m>
                            <m:oMath xmlns:m="http://schemas.openxmlformats.org/officeDocument/2006/math">
                              <m:r>
                                <a:rPr lang="ru-RU" sz="16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</m:oMath>
                          </a14:m>
                          <a:r>
                            <a:rPr lang="ru-RU" sz="1600" kern="1200" dirty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j-lt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j-lt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0165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6156300"/>
                  </p:ext>
                </p:extLst>
              </p:nvPr>
            </p:nvGraphicFramePr>
            <p:xfrm>
              <a:off x="3565998" y="3865423"/>
              <a:ext cx="8158579" cy="265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37499">
                      <a:extLst>
                        <a:ext uri="{9D8B030D-6E8A-4147-A177-3AD203B41FA5}">
                          <a16:colId xmlns:a16="http://schemas.microsoft.com/office/drawing/2014/main" val="3484898222"/>
                        </a:ext>
                      </a:extLst>
                    </a:gridCol>
                    <a:gridCol w="1109709">
                      <a:extLst>
                        <a:ext uri="{9D8B030D-6E8A-4147-A177-3AD203B41FA5}">
                          <a16:colId xmlns:a16="http://schemas.microsoft.com/office/drawing/2014/main" val="1625215189"/>
                        </a:ext>
                      </a:extLst>
                    </a:gridCol>
                    <a:gridCol w="1029810">
                      <a:extLst>
                        <a:ext uri="{9D8B030D-6E8A-4147-A177-3AD203B41FA5}">
                          <a16:colId xmlns:a16="http://schemas.microsoft.com/office/drawing/2014/main" val="2167511800"/>
                        </a:ext>
                      </a:extLst>
                    </a:gridCol>
                    <a:gridCol w="1189607">
                      <a:extLst>
                        <a:ext uri="{9D8B030D-6E8A-4147-A177-3AD203B41FA5}">
                          <a16:colId xmlns:a16="http://schemas.microsoft.com/office/drawing/2014/main" val="3552553491"/>
                        </a:ext>
                      </a:extLst>
                    </a:gridCol>
                    <a:gridCol w="1091954">
                      <a:extLst>
                        <a:ext uri="{9D8B030D-6E8A-4147-A177-3AD203B41FA5}">
                          <a16:colId xmlns:a16="http://schemas.microsoft.com/office/drawing/2014/main" val="2431351134"/>
                        </a:ext>
                      </a:extLst>
                    </a:gridCol>
                  </a:tblGrid>
                  <a:tr h="33528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+mj-lt"/>
                            </a:rPr>
                            <a:t>Потоки/порты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latin typeface="+mj-lt"/>
                            </a:rPr>
                            <a:t>Режим</a:t>
                          </a:r>
                          <a:r>
                            <a:rPr lang="ru-RU" sz="1600" baseline="0" dirty="0" smtClean="0">
                              <a:latin typeface="+mj-lt"/>
                            </a:rPr>
                            <a:t> передачи</a:t>
                          </a:r>
                          <a:r>
                            <a:rPr lang="en-US" sz="1600" baseline="0" dirty="0" smtClean="0">
                              <a:latin typeface="+mj-lt"/>
                            </a:rPr>
                            <a:t>/</a:t>
                          </a:r>
                          <a:r>
                            <a:rPr lang="ru-RU" sz="1600" baseline="0" dirty="0" smtClean="0">
                              <a:latin typeface="+mj-lt"/>
                            </a:rPr>
                            <a:t>линия</a:t>
                          </a:r>
                          <a:endParaRPr lang="ru-RU" sz="1600" dirty="0" smtClean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dirty="0">
                            <a:latin typeface="+mj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400" dirty="0">
                            <a:latin typeface="+mj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4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3816311"/>
                      </a:ext>
                    </a:extLst>
                  </a:tr>
                  <a:tr h="82296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+mj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kern="1200" dirty="0" smtClean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Пространственно разнесенная передача 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TxD </a:t>
                          </a:r>
                          <a:r>
                            <a:rPr lang="ru-RU" sz="1600" kern="1200" dirty="0" smtClean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600" kern="1200" dirty="0" smtClean="0">
                              <a:solidFill>
                                <a:schemeClr val="tx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Transmit Diversity)</a:t>
                          </a:r>
                          <a:endParaRPr lang="ru-RU" sz="1600" kern="1200" dirty="0" smtClean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+mj-lt"/>
                            </a:rPr>
                            <a:t>Пространственное</a:t>
                          </a:r>
                          <a:r>
                            <a:rPr lang="ru-RU" sz="1600" baseline="0" dirty="0" smtClean="0">
                              <a:latin typeface="+mj-lt"/>
                            </a:rPr>
                            <a:t> мультиплексирование</a:t>
                          </a:r>
                          <a:r>
                            <a:rPr lang="en-US" sz="1600" baseline="0" dirty="0" smtClean="0">
                              <a:latin typeface="+mj-lt"/>
                            </a:rPr>
                            <a:t> </a:t>
                          </a:r>
                          <a:r>
                            <a:rPr lang="en-US" sz="1600" dirty="0" smtClean="0">
                              <a:latin typeface="+mj-lt"/>
                            </a:rPr>
                            <a:t>SM</a:t>
                          </a:r>
                          <a:r>
                            <a:rPr lang="ru-RU" sz="1600" dirty="0" smtClean="0">
                              <a:latin typeface="+mj-lt"/>
                            </a:rPr>
                            <a:t> (</a:t>
                          </a:r>
                          <a:r>
                            <a:rPr lang="en-US" sz="1600" dirty="0" smtClean="0">
                              <a:latin typeface="+mj-lt"/>
                            </a:rPr>
                            <a:t>Spatial</a:t>
                          </a:r>
                          <a:r>
                            <a:rPr lang="en-US" sz="1600" baseline="0" dirty="0" smtClean="0">
                              <a:latin typeface="+mj-lt"/>
                            </a:rPr>
                            <a:t> Multiplexing)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674095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ru-RU" sz="1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aseline="0" dirty="0" smtClean="0">
                              <a:latin typeface="+mj-lt"/>
                            </a:rPr>
                            <a:t>UL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j-lt"/>
                            </a:rPr>
                            <a:t>DL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j-lt"/>
                            </a:rPr>
                            <a:t>UL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j-lt"/>
                            </a:rPr>
                            <a:t>DL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71774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3" t="-262105" r="-118567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+mj-lt"/>
                            </a:rPr>
                            <a:t>1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+mj-lt"/>
                            </a:rPr>
                            <a:t>-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+mj-lt"/>
                            </a:rPr>
                            <a:t>4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+mj-lt"/>
                            </a:rPr>
                            <a:t>8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11462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3" t="-362105" r="-118567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+mj-lt"/>
                            </a:rPr>
                            <a:t>4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+mj-lt"/>
                            </a:rPr>
                            <a:t>-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+mj-lt"/>
                            </a:rPr>
                            <a:t>4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>
                              <a:latin typeface="+mj-lt"/>
                            </a:rPr>
                            <a:t>8</a:t>
                          </a:r>
                          <a:endParaRPr lang="ru-RU" sz="16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016566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Группа 30"/>
          <p:cNvGrpSpPr/>
          <p:nvPr/>
        </p:nvGrpSpPr>
        <p:grpSpPr>
          <a:xfrm>
            <a:off x="382936" y="1246987"/>
            <a:ext cx="6922190" cy="2499164"/>
            <a:chOff x="2285449" y="1404201"/>
            <a:chExt cx="6922190" cy="249916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685389" y="2093738"/>
              <a:ext cx="1658379" cy="1203305"/>
            </a:xfrm>
            <a:prstGeom prst="rect">
              <a:avLst/>
            </a:prstGeom>
            <a:solidFill>
              <a:srgbClr val="DEDEDE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Пре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-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кодер 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MIMO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(</a:t>
              </a:r>
              <a:r>
                <a:rPr lang="el-GR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ρ</a:t>
              </a:r>
              <a:r>
                <a:rPr lang="en-U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x </a:t>
              </a:r>
              <a:r>
                <a:rPr lang="el-GR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υ</a:t>
              </a:r>
              <a:r>
                <a:rPr lang="en-U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-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матрица преобразования </a:t>
              </a: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W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)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5251634" y="2704232"/>
              <a:ext cx="4337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75054" y="2264047"/>
                  <a:ext cx="985013" cy="8803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054" y="2264047"/>
                  <a:ext cx="985013" cy="8803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7869090" y="2309764"/>
                  <a:ext cx="1034322" cy="7889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090" y="2309764"/>
                  <a:ext cx="1034322" cy="78893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Прямая со стрелкой 55"/>
            <p:cNvCxnSpPr/>
            <p:nvPr/>
          </p:nvCxnSpPr>
          <p:spPr>
            <a:xfrm>
              <a:off x="7343768" y="2704231"/>
              <a:ext cx="4337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3722381" y="2443189"/>
              <a:ext cx="657948" cy="48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Прямоугольник 64"/>
            <p:cNvSpPr/>
            <p:nvPr/>
          </p:nvSpPr>
          <p:spPr>
            <a:xfrm>
              <a:off x="2285449" y="1894265"/>
              <a:ext cx="1843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+mj-lt"/>
                </a:rPr>
                <a:t>комплексный сигнальный символ </a:t>
              </a:r>
              <a:r>
                <a:rPr lang="en-US" sz="1200" dirty="0">
                  <a:latin typeface="+mj-lt"/>
                </a:rPr>
                <a:t>(BPSK/QPSK/QAM) </a:t>
              </a:r>
              <a:r>
                <a:rPr lang="ru-RU" sz="1200" dirty="0">
                  <a:latin typeface="+mj-lt"/>
                </a:rPr>
                <a:t>с выхода модулятора</a:t>
              </a:r>
            </a:p>
          </p:txBody>
        </p:sp>
        <p:cxnSp>
          <p:nvCxnSpPr>
            <p:cNvPr id="66" name="Прямая со стрелкой 65"/>
            <p:cNvCxnSpPr/>
            <p:nvPr/>
          </p:nvCxnSpPr>
          <p:spPr>
            <a:xfrm flipH="1">
              <a:off x="4626771" y="1822284"/>
              <a:ext cx="193783" cy="4886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Прямоугольник 70"/>
            <p:cNvSpPr/>
            <p:nvPr/>
          </p:nvSpPr>
          <p:spPr>
            <a:xfrm>
              <a:off x="4292072" y="1404201"/>
              <a:ext cx="1111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+mj-lt"/>
                </a:rPr>
                <a:t>номер потока данных</a:t>
              </a:r>
            </a:p>
          </p:txBody>
        </p:sp>
        <p:cxnSp>
          <p:nvCxnSpPr>
            <p:cNvPr id="72" name="Прямая со стрелкой 71"/>
            <p:cNvCxnSpPr/>
            <p:nvPr/>
          </p:nvCxnSpPr>
          <p:spPr>
            <a:xfrm flipV="1">
              <a:off x="4448175" y="2991776"/>
              <a:ext cx="33070" cy="449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Прямоугольник 74"/>
            <p:cNvSpPr/>
            <p:nvPr/>
          </p:nvSpPr>
          <p:spPr>
            <a:xfrm>
              <a:off x="3559334" y="3398118"/>
              <a:ext cx="1843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+mj-lt"/>
                </a:rPr>
                <a:t>количество потоков данных</a:t>
              </a:r>
            </a:p>
          </p:txBody>
        </p:sp>
        <p:cxnSp>
          <p:nvCxnSpPr>
            <p:cNvPr id="79" name="Прямая со стрелкой 78"/>
            <p:cNvCxnSpPr/>
            <p:nvPr/>
          </p:nvCxnSpPr>
          <p:spPr>
            <a:xfrm flipH="1">
              <a:off x="8383820" y="1849431"/>
              <a:ext cx="193783" cy="4886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Прямоугольник 79"/>
            <p:cNvSpPr/>
            <p:nvPr/>
          </p:nvSpPr>
          <p:spPr>
            <a:xfrm>
              <a:off x="7777523" y="1404201"/>
              <a:ext cx="1430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+mj-lt"/>
                </a:rPr>
                <a:t>номер логического порта антенны</a:t>
              </a: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flipV="1">
              <a:off x="8236967" y="3035358"/>
              <a:ext cx="33070" cy="449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Прямоугольник 81"/>
            <p:cNvSpPr/>
            <p:nvPr/>
          </p:nvSpPr>
          <p:spPr>
            <a:xfrm>
              <a:off x="7348126" y="3441700"/>
              <a:ext cx="1843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+mj-lt"/>
                </a:rPr>
                <a:t>количество портов антенны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468511" y="1794902"/>
                  <a:ext cx="206742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ru-RU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l-G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d>
                        <m:r>
                          <a:rPr lang="ru-RU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</m:e>
                        </m:d>
                      </m:oMath>
                    </m:oMathPara>
                  </a14:m>
                  <a:endParaRPr lang="ru-RU" sz="1400" dirty="0"/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511" y="1794902"/>
                  <a:ext cx="2067425" cy="215444"/>
                </a:xfrm>
                <a:prstGeom prst="rect">
                  <a:avLst/>
                </a:prstGeom>
                <a:blipFill>
                  <a:blip r:embed="rId7"/>
                  <a:stretch>
                    <a:fillRect b="-228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Группа 31"/>
          <p:cNvGrpSpPr/>
          <p:nvPr/>
        </p:nvGrpSpPr>
        <p:grpSpPr>
          <a:xfrm>
            <a:off x="8838659" y="1869699"/>
            <a:ext cx="327779" cy="153979"/>
            <a:chOff x="9083021" y="1695036"/>
            <a:chExt cx="327779" cy="153979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Равнобедренный треугольник 88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8841576" y="2159074"/>
            <a:ext cx="327779" cy="153979"/>
            <a:chOff x="9083021" y="1695036"/>
            <a:chExt cx="327779" cy="153979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Равнобедренный треугольник 93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8841834" y="2021297"/>
            <a:ext cx="0" cy="29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8514784" y="2162249"/>
            <a:ext cx="326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8969191" y="2403266"/>
            <a:ext cx="0" cy="1537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/>
          <p:cNvGrpSpPr/>
          <p:nvPr/>
        </p:nvGrpSpPr>
        <p:grpSpPr>
          <a:xfrm>
            <a:off x="8866281" y="2617616"/>
            <a:ext cx="327779" cy="153979"/>
            <a:chOff x="9083021" y="1695036"/>
            <a:chExt cx="327779" cy="153979"/>
          </a:xfrm>
        </p:grpSpPr>
        <p:cxnSp>
          <p:nvCxnSpPr>
            <p:cNvPr id="114" name="Прямая соединительная линия 113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Равнобедренный треугольник 115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8869198" y="2906991"/>
            <a:ext cx="327779" cy="153979"/>
            <a:chOff x="9083021" y="1695036"/>
            <a:chExt cx="327779" cy="153979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Равнобедренный треугольник 119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21" name="Прямая соединительная линия 120"/>
          <p:cNvCxnSpPr/>
          <p:nvPr/>
        </p:nvCxnSpPr>
        <p:spPr>
          <a:xfrm>
            <a:off x="8869456" y="2769214"/>
            <a:ext cx="0" cy="29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8542406" y="2910166"/>
            <a:ext cx="326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8558662" y="2442051"/>
            <a:ext cx="0" cy="1537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8169111" y="2557033"/>
            <a:ext cx="278998" cy="357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V="1">
            <a:off x="8169071" y="2226025"/>
            <a:ext cx="279038" cy="33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7284595" y="2285880"/>
            <a:ext cx="94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Логические порты антенны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9545517" y="2183464"/>
            <a:ext cx="1112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Физические порты антенны</a:t>
            </a:r>
          </a:p>
        </p:txBody>
      </p:sp>
      <p:cxnSp>
        <p:nvCxnSpPr>
          <p:cNvPr id="133" name="Прямая со стрелкой 132"/>
          <p:cNvCxnSpPr/>
          <p:nvPr/>
        </p:nvCxnSpPr>
        <p:spPr>
          <a:xfrm flipH="1" flipV="1">
            <a:off x="9219345" y="1998515"/>
            <a:ext cx="453530" cy="467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endCxn id="120" idx="2"/>
          </p:cNvCxnSpPr>
          <p:nvPr/>
        </p:nvCxnSpPr>
        <p:spPr>
          <a:xfrm flipH="1">
            <a:off x="9196977" y="2465741"/>
            <a:ext cx="475898" cy="44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11476098" y="6141728"/>
            <a:ext cx="393516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6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ru-RU" sz="2000" b="1" dirty="0">
                <a:latin typeface="+mj-lt"/>
              </a:rPr>
              <a:t>Пространственно разнесенная передача (</a:t>
            </a:r>
            <a:r>
              <a:rPr lang="en-US" sz="2000" b="1" dirty="0">
                <a:latin typeface="+mj-lt"/>
              </a:rPr>
              <a:t>TxD)</a:t>
            </a:r>
            <a:r>
              <a:rPr lang="ru-RU" sz="2000" b="1" dirty="0">
                <a:latin typeface="+mj-lt"/>
              </a:rPr>
              <a:t> в </a:t>
            </a:r>
            <a:r>
              <a:rPr lang="en-US" sz="2000" b="1" dirty="0">
                <a:latin typeface="+mj-lt"/>
              </a:rPr>
              <a:t>NR</a:t>
            </a:r>
            <a:r>
              <a:rPr lang="ru-RU" sz="2000" b="1" dirty="0">
                <a:latin typeface="+mj-lt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60583" y="1033131"/>
            <a:ext cx="903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Выборочные примеры прекодинга </a:t>
            </a:r>
            <a:r>
              <a:rPr lang="en-US" sz="1600" dirty="0">
                <a:latin typeface="+mj-lt"/>
              </a:rPr>
              <a:t>MIMO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NR </a:t>
            </a:r>
            <a:r>
              <a:rPr lang="ru-RU" sz="1600" dirty="0">
                <a:latin typeface="+mj-lt"/>
              </a:rPr>
              <a:t>при пространственно разнесенной передаче </a:t>
            </a:r>
            <a:r>
              <a:rPr lang="en-US" sz="1600" dirty="0">
                <a:latin typeface="+mj-lt"/>
              </a:rPr>
              <a:t>2T1R</a:t>
            </a:r>
            <a:endParaRPr lang="ru-RU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 </a:t>
            </a:r>
            <a:endParaRPr lang="ru-RU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62100" y="1746603"/>
                <a:ext cx="3598870" cy="551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1746603"/>
                <a:ext cx="3598870" cy="551241"/>
              </a:xfrm>
              <a:prstGeom prst="rect">
                <a:avLst/>
              </a:prstGeom>
              <a:blipFill>
                <a:blip r:embed="rId3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29425" y="1693256"/>
                <a:ext cx="3959482" cy="657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25" y="1693256"/>
                <a:ext cx="3959482" cy="657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2494083" y="2655158"/>
            <a:ext cx="731974" cy="1046891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60328" y="3156618"/>
            <a:ext cx="4337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38317" y="2743479"/>
                <a:ext cx="5926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317" y="2743479"/>
                <a:ext cx="592663" cy="338554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3225305" y="2690373"/>
            <a:ext cx="327779" cy="153979"/>
            <a:chOff x="9083021" y="1695036"/>
            <a:chExt cx="327779" cy="153979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Равнобедренный треугольник 38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225305" y="3382647"/>
            <a:ext cx="327779" cy="153979"/>
            <a:chOff x="9083021" y="1695036"/>
            <a:chExt cx="327779" cy="153979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Равнобедренный треугольник 42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19563" y="2426541"/>
                <a:ext cx="875431" cy="600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563" y="2426541"/>
                <a:ext cx="875431" cy="600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553005" y="3101051"/>
                <a:ext cx="875431" cy="600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05" y="3101051"/>
                <a:ext cx="875431" cy="600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8190084" y="2655158"/>
            <a:ext cx="731974" cy="1046891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756329" y="3156618"/>
            <a:ext cx="4337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7434318" y="2743479"/>
                <a:ext cx="5926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318" y="2743479"/>
                <a:ext cx="592663" cy="338554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Группа 50"/>
          <p:cNvGrpSpPr/>
          <p:nvPr/>
        </p:nvGrpSpPr>
        <p:grpSpPr>
          <a:xfrm>
            <a:off x="8921306" y="2690373"/>
            <a:ext cx="327779" cy="153979"/>
            <a:chOff x="9083021" y="1695036"/>
            <a:chExt cx="327779" cy="153979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Равнобедренный треугольник 53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8921306" y="3382647"/>
            <a:ext cx="327779" cy="153979"/>
            <a:chOff x="9083021" y="1695036"/>
            <a:chExt cx="327779" cy="153979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Равнобедренный треугольник 60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9215564" y="2426541"/>
                <a:ext cx="875431" cy="600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564" y="2426541"/>
                <a:ext cx="875431" cy="600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9249006" y="3101051"/>
                <a:ext cx="1180580" cy="600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006" y="3101051"/>
                <a:ext cx="1180580" cy="600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Прямоугольник 66"/>
          <p:cNvSpPr/>
          <p:nvPr/>
        </p:nvSpPr>
        <p:spPr>
          <a:xfrm>
            <a:off x="4795639" y="2851200"/>
            <a:ext cx="134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излучаются синфазно</a:t>
            </a:r>
          </a:p>
        </p:txBody>
      </p:sp>
      <p:cxnSp>
        <p:nvCxnSpPr>
          <p:cNvPr id="68" name="Прямая со стрелкой 67"/>
          <p:cNvCxnSpPr/>
          <p:nvPr/>
        </p:nvCxnSpPr>
        <p:spPr>
          <a:xfrm flipH="1" flipV="1">
            <a:off x="4328279" y="2841971"/>
            <a:ext cx="555019" cy="254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45" idx="3"/>
          </p:cNvCxnSpPr>
          <p:nvPr/>
        </p:nvCxnSpPr>
        <p:spPr>
          <a:xfrm flipH="1">
            <a:off x="4428436" y="3096730"/>
            <a:ext cx="453564" cy="30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0417943" y="2601044"/>
            <a:ext cx="115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излучаются со сдвигом фазы </a:t>
            </a:r>
            <a:r>
              <a:rPr lang="el-GR" sz="1200" dirty="0">
                <a:latin typeface="+mj-lt"/>
              </a:rPr>
              <a:t>π</a:t>
            </a:r>
            <a:r>
              <a:rPr lang="ru-RU" sz="1200" dirty="0">
                <a:latin typeface="+mj-lt"/>
              </a:rPr>
              <a:t>/2</a:t>
            </a:r>
          </a:p>
        </p:txBody>
      </p:sp>
      <p:cxnSp>
        <p:nvCxnSpPr>
          <p:cNvPr id="73" name="Прямая со стрелкой 72"/>
          <p:cNvCxnSpPr>
            <a:endCxn id="62" idx="3"/>
          </p:cNvCxnSpPr>
          <p:nvPr/>
        </p:nvCxnSpPr>
        <p:spPr>
          <a:xfrm flipH="1" flipV="1">
            <a:off x="10090995" y="2727040"/>
            <a:ext cx="405187" cy="85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10293588" y="2851200"/>
            <a:ext cx="190426" cy="327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1319776" y="6366317"/>
                <a:ext cx="3663704" cy="283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+mj-lt"/>
                  </a:rPr>
                  <a:t>Справка: формула Эйлера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𝑗𝑥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𝑗𝑠𝑖𝑛𝑥</m:t>
                    </m:r>
                  </m:oMath>
                </a14:m>
                <a:endParaRPr lang="ru-RU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776" y="6366317"/>
                <a:ext cx="3663704" cy="283026"/>
              </a:xfrm>
              <a:prstGeom prst="rect">
                <a:avLst/>
              </a:prstGeom>
              <a:blipFill>
                <a:blip r:embed="rId11"/>
                <a:stretch>
                  <a:fillRect b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9183" y="3789380"/>
            <a:ext cx="3361993" cy="2774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345989" y="4235231"/>
                <a:ext cx="1049005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W</a:t>
                </a:r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989" y="4235231"/>
                <a:ext cx="1049005" cy="501356"/>
              </a:xfrm>
              <a:prstGeom prst="rect">
                <a:avLst/>
              </a:prstGeom>
              <a:blipFill>
                <a:blip r:embed="rId13"/>
                <a:stretch>
                  <a:fillRect l="-3488" b="-3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3244818" y="5498737"/>
                <a:ext cx="1054648" cy="546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W</a:t>
                </a:r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818" y="5498737"/>
                <a:ext cx="1054648" cy="546175"/>
              </a:xfrm>
              <a:prstGeom prst="rect">
                <a:avLst/>
              </a:prstGeom>
              <a:blipFill>
                <a:blip r:embed="rId14"/>
                <a:stretch>
                  <a:fillRect l="-2890" b="-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7821176" y="4253875"/>
                <a:ext cx="120289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W</a:t>
                </a:r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176" y="4253875"/>
                <a:ext cx="1202893" cy="501356"/>
              </a:xfrm>
              <a:prstGeom prst="rect">
                <a:avLst/>
              </a:prstGeom>
              <a:blipFill>
                <a:blip r:embed="rId15"/>
                <a:stretch>
                  <a:fillRect l="-2538" b="-3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7821176" y="5600435"/>
                <a:ext cx="1171988" cy="546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W</a:t>
                </a:r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176" y="5600435"/>
                <a:ext cx="1171988" cy="546175"/>
              </a:xfrm>
              <a:prstGeom prst="rect">
                <a:avLst/>
              </a:prstGeom>
              <a:blipFill>
                <a:blip r:embed="rId16"/>
                <a:stretch>
                  <a:fillRect l="-2604" b="-7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Овал 54"/>
          <p:cNvSpPr/>
          <p:nvPr/>
        </p:nvSpPr>
        <p:spPr>
          <a:xfrm>
            <a:off x="11476098" y="6141728"/>
            <a:ext cx="393516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6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01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en-US" sz="2400" b="1" dirty="0">
                <a:latin typeface="+mj-lt"/>
              </a:rPr>
              <a:t>    </a:t>
            </a:r>
            <a:r>
              <a:rPr lang="ru-RU" sz="2000" b="1" dirty="0">
                <a:latin typeface="+mj-lt"/>
              </a:rPr>
              <a:t>Пространственно разнесенная передача (</a:t>
            </a:r>
            <a:r>
              <a:rPr lang="en-US" sz="2000" b="1" dirty="0">
                <a:latin typeface="+mj-lt"/>
              </a:rPr>
              <a:t>TxD)</a:t>
            </a:r>
            <a:r>
              <a:rPr lang="ru-RU" sz="2000" b="1" dirty="0">
                <a:latin typeface="+mj-lt"/>
              </a:rPr>
              <a:t>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825538" y="1931921"/>
            <a:ext cx="778629" cy="153979"/>
            <a:chOff x="1591640" y="1519514"/>
            <a:chExt cx="778629" cy="153979"/>
          </a:xfrm>
        </p:grpSpPr>
        <p:cxnSp>
          <p:nvCxnSpPr>
            <p:cNvPr id="177" name="Прямая соединительная линия 176"/>
            <p:cNvCxnSpPr/>
            <p:nvPr/>
          </p:nvCxnSpPr>
          <p:spPr>
            <a:xfrm>
              <a:off x="2303554" y="1610299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 flipH="1">
              <a:off x="1591640" y="1671112"/>
              <a:ext cx="71191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Равнобедренный треугольник 178"/>
            <p:cNvSpPr/>
            <p:nvPr/>
          </p:nvSpPr>
          <p:spPr>
            <a:xfrm rot="10800000">
              <a:off x="2236919" y="1519514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0" name="Прямоугольник 179"/>
          <p:cNvSpPr/>
          <p:nvPr/>
        </p:nvSpPr>
        <p:spPr>
          <a:xfrm>
            <a:off x="1363546" y="1891350"/>
            <a:ext cx="455212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Tx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1362261" y="2583689"/>
            <a:ext cx="455212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Tx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 flipH="1">
            <a:off x="3309323" y="2371490"/>
            <a:ext cx="40" cy="6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3309363" y="2432303"/>
            <a:ext cx="6975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Равнобедренный треугольник 175"/>
          <p:cNvSpPr/>
          <p:nvPr/>
        </p:nvSpPr>
        <p:spPr>
          <a:xfrm rot="10800000" flipH="1">
            <a:off x="3242648" y="2280705"/>
            <a:ext cx="133350" cy="104775"/>
          </a:xfrm>
          <a:prstGeom prst="triangle">
            <a:avLst/>
          </a:prstGeom>
          <a:solidFill>
            <a:srgbClr val="DEDED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4024016" y="2260628"/>
            <a:ext cx="455212" cy="369278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Rx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83" name="Группа 182"/>
          <p:cNvGrpSpPr/>
          <p:nvPr/>
        </p:nvGrpSpPr>
        <p:grpSpPr>
          <a:xfrm>
            <a:off x="1827257" y="2615836"/>
            <a:ext cx="778629" cy="153979"/>
            <a:chOff x="1591640" y="1519514"/>
            <a:chExt cx="778629" cy="153979"/>
          </a:xfrm>
        </p:grpSpPr>
        <p:cxnSp>
          <p:nvCxnSpPr>
            <p:cNvPr id="184" name="Прямая соединительная линия 183"/>
            <p:cNvCxnSpPr/>
            <p:nvPr/>
          </p:nvCxnSpPr>
          <p:spPr>
            <a:xfrm>
              <a:off x="2303554" y="1610299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единительная линия 184"/>
            <p:cNvCxnSpPr/>
            <p:nvPr/>
          </p:nvCxnSpPr>
          <p:spPr>
            <a:xfrm flipH="1">
              <a:off x="1591640" y="1671112"/>
              <a:ext cx="71191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Равнобедренный треугольник 185"/>
            <p:cNvSpPr/>
            <p:nvPr/>
          </p:nvSpPr>
          <p:spPr>
            <a:xfrm rot="10800000">
              <a:off x="2236919" y="1519514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57031" y="1798990"/>
                <a:ext cx="4023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031" y="1798990"/>
                <a:ext cx="402353" cy="246221"/>
              </a:xfrm>
              <a:prstGeom prst="rect">
                <a:avLst/>
              </a:prstGeom>
              <a:blipFill>
                <a:blip r:embed="rId3"/>
                <a:stretch>
                  <a:fillRect l="-6061" b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1951497" y="2477336"/>
                <a:ext cx="4023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97" y="2477336"/>
                <a:ext cx="402353" cy="246221"/>
              </a:xfrm>
              <a:prstGeom prst="rect">
                <a:avLst/>
              </a:prstGeom>
              <a:blipFill>
                <a:blip r:embed="rId4"/>
                <a:stretch>
                  <a:fillRect l="-6061" b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Прямая со стрелкой 187"/>
          <p:cNvCxnSpPr/>
          <p:nvPr/>
        </p:nvCxnSpPr>
        <p:spPr>
          <a:xfrm>
            <a:off x="2710768" y="2075989"/>
            <a:ext cx="518213" cy="28040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flipV="1">
            <a:off x="2710768" y="2434684"/>
            <a:ext cx="517863" cy="31965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2873550" y="1915803"/>
                <a:ext cx="286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550" y="1915803"/>
                <a:ext cx="286873" cy="276999"/>
              </a:xfrm>
              <a:prstGeom prst="rect">
                <a:avLst/>
              </a:prstGeom>
              <a:blipFill>
                <a:blip r:embed="rId5"/>
                <a:stretch>
                  <a:fillRect l="-21277" r="-8511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2857306" y="2633680"/>
                <a:ext cx="286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306" y="2633680"/>
                <a:ext cx="286873" cy="276999"/>
              </a:xfrm>
              <a:prstGeom prst="rect">
                <a:avLst/>
              </a:prstGeom>
              <a:blipFill>
                <a:blip r:embed="rId6"/>
                <a:stretch>
                  <a:fillRect l="-19149" r="-6383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3362332" y="1920686"/>
                <a:ext cx="45280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332" y="1920686"/>
                <a:ext cx="4528099" cy="246221"/>
              </a:xfrm>
              <a:prstGeom prst="rect">
                <a:avLst/>
              </a:prstGeom>
              <a:blipFill>
                <a:blip r:embed="rId7"/>
                <a:stretch>
                  <a:fillRect l="-1213" t="-25000" b="-5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6" name="Прямая со стрелкой 195"/>
          <p:cNvCxnSpPr>
            <a:stCxn id="197" idx="1"/>
          </p:cNvCxnSpPr>
          <p:nvPr/>
        </p:nvCxnSpPr>
        <p:spPr>
          <a:xfrm flipH="1" flipV="1">
            <a:off x="3180299" y="2850516"/>
            <a:ext cx="136210" cy="8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Прямоугольник 196"/>
          <p:cNvSpPr/>
          <p:nvPr/>
        </p:nvSpPr>
        <p:spPr>
          <a:xfrm>
            <a:off x="3316509" y="2801159"/>
            <a:ext cx="5401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комплексные коэффициенты передачи пространственных потоков линией связи</a:t>
            </a:r>
          </a:p>
        </p:txBody>
      </p:sp>
      <p:cxnSp>
        <p:nvCxnSpPr>
          <p:cNvPr id="222" name="Прямая со стрелкой 221"/>
          <p:cNvCxnSpPr>
            <a:stCxn id="197" idx="1"/>
            <a:endCxn id="190" idx="2"/>
          </p:cNvCxnSpPr>
          <p:nvPr/>
        </p:nvCxnSpPr>
        <p:spPr>
          <a:xfrm flipH="1" flipV="1">
            <a:off x="3016987" y="2192802"/>
            <a:ext cx="299522" cy="74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Прямоугольник 222"/>
          <p:cNvSpPr/>
          <p:nvPr/>
        </p:nvSpPr>
        <p:spPr>
          <a:xfrm>
            <a:off x="5659807" y="1460989"/>
            <a:ext cx="2023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аддитивные шумы</a:t>
            </a:r>
            <a:r>
              <a:rPr lang="en-US" sz="1200" dirty="0">
                <a:latin typeface="+mj-lt"/>
              </a:rPr>
              <a:t> (</a:t>
            </a:r>
            <a:r>
              <a:rPr lang="ru-RU" sz="1200" dirty="0">
                <a:latin typeface="+mj-lt"/>
              </a:rPr>
              <a:t>БГШ)</a:t>
            </a:r>
            <a:r>
              <a:rPr lang="en-US" sz="1200" dirty="0">
                <a:latin typeface="+mj-lt"/>
              </a:rPr>
              <a:t> </a:t>
            </a:r>
            <a:endParaRPr lang="ru-RU" sz="1200" dirty="0">
              <a:latin typeface="+mj-lt"/>
            </a:endParaRPr>
          </a:p>
        </p:txBody>
      </p:sp>
      <p:cxnSp>
        <p:nvCxnSpPr>
          <p:cNvPr id="224" name="Прямая со стрелкой 223"/>
          <p:cNvCxnSpPr/>
          <p:nvPr/>
        </p:nvCxnSpPr>
        <p:spPr>
          <a:xfrm flipH="1">
            <a:off x="5460267" y="1686068"/>
            <a:ext cx="383118" cy="245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/>
          <p:cNvCxnSpPr/>
          <p:nvPr/>
        </p:nvCxnSpPr>
        <p:spPr>
          <a:xfrm>
            <a:off x="5843385" y="1686068"/>
            <a:ext cx="97893" cy="225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8871990" y="1920686"/>
                <a:ext cx="13805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990" y="1920686"/>
                <a:ext cx="138050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394482" y="3250667"/>
                <a:ext cx="7102585" cy="35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 прм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</a:rPr>
                                  <m:t>прм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ru-RU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82" y="3250667"/>
                <a:ext cx="7102585" cy="351635"/>
              </a:xfrm>
              <a:prstGeom prst="rect">
                <a:avLst/>
              </a:prstGeom>
              <a:blipFill>
                <a:blip r:embed="rId9"/>
                <a:stretch>
                  <a:fillRect l="-1030" t="-132759" b="-20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916239" y="4389880"/>
                <a:ext cx="7480574" cy="1093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ш прм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1600" b="0" dirty="0"/>
              </a:p>
              <a:p>
                <a:r>
                  <a:rPr lang="ru-RU" sz="1600" b="0" dirty="0"/>
                  <a:t>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/>
                  <a:t>=2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·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ш потока</m:t>
                        </m:r>
                      </m:sub>
                    </m:sSub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39" y="4389880"/>
                <a:ext cx="7480574" cy="1093826"/>
              </a:xfrm>
              <a:prstGeom prst="rect">
                <a:avLst/>
              </a:prstGeom>
              <a:blipFill>
                <a:blip r:embed="rId10"/>
                <a:stretch>
                  <a:fillRect b="-6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Прямоугольник 227"/>
          <p:cNvSpPr/>
          <p:nvPr/>
        </p:nvSpPr>
        <p:spPr>
          <a:xfrm>
            <a:off x="2122531" y="5674448"/>
            <a:ext cx="2847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слагаемое равно нулю, так как БГШ - не коррелируемый случайный процесс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2287512" y="975140"/>
            <a:ext cx="543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</a:t>
            </a:r>
            <a:r>
              <a:rPr lang="ru-RU" sz="1600" dirty="0">
                <a:latin typeface="+mj-lt"/>
              </a:rPr>
              <a:t>ространственно разнесенная передача </a:t>
            </a:r>
            <a:r>
              <a:rPr lang="en-US" sz="1600" dirty="0">
                <a:latin typeface="+mj-lt"/>
              </a:rPr>
              <a:t>TxD</a:t>
            </a:r>
            <a:r>
              <a:rPr lang="ru-RU" sz="1600" dirty="0">
                <a:latin typeface="+mj-lt"/>
              </a:rPr>
              <a:t>: режим 2</a:t>
            </a:r>
            <a:r>
              <a:rPr lang="en-US" sz="1600" dirty="0">
                <a:latin typeface="+mj-lt"/>
              </a:rPr>
              <a:t>T1R</a:t>
            </a:r>
            <a:endParaRPr lang="ru-RU" sz="1600" dirty="0">
              <a:latin typeface="+mj-lt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6901300" y="3169333"/>
            <a:ext cx="1595767" cy="51833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2" name="Прямая со стрелкой 231"/>
          <p:cNvCxnSpPr>
            <a:endCxn id="68" idx="4"/>
          </p:cNvCxnSpPr>
          <p:nvPr/>
        </p:nvCxnSpPr>
        <p:spPr>
          <a:xfrm flipH="1" flipV="1">
            <a:off x="7699184" y="3687664"/>
            <a:ext cx="335106" cy="328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Прямоугольник 232"/>
          <p:cNvSpPr/>
          <p:nvPr/>
        </p:nvSpPr>
        <p:spPr>
          <a:xfrm>
            <a:off x="6412805" y="5587866"/>
            <a:ext cx="121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спектральная плотность БГШ</a:t>
            </a:r>
          </a:p>
        </p:txBody>
      </p:sp>
      <p:cxnSp>
        <p:nvCxnSpPr>
          <p:cNvPr id="238" name="Прямая со стрелкой 237"/>
          <p:cNvCxnSpPr/>
          <p:nvPr/>
        </p:nvCxnSpPr>
        <p:spPr>
          <a:xfrm flipV="1">
            <a:off x="3610622" y="5483706"/>
            <a:ext cx="0" cy="298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Прямоугольник 242"/>
              <p:cNvSpPr/>
              <p:nvPr/>
            </p:nvSpPr>
            <p:spPr>
              <a:xfrm>
                <a:off x="1292652" y="3681082"/>
                <a:ext cx="6243528" cy="36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+mj-lt"/>
                  </a:rPr>
                  <a:t>Когерентное сложение</a:t>
                </a:r>
                <a:r>
                  <a:rPr lang="en-US" sz="1600" dirty="0">
                    <a:latin typeface="+mj-lt"/>
                  </a:rPr>
                  <a:t> </a:t>
                </a:r>
                <a:r>
                  <a:rPr lang="ru-RU" sz="1600" dirty="0">
                    <a:latin typeface="+mj-lt"/>
                  </a:rPr>
                  <a:t>сигналов</a:t>
                </a:r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и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16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 прм</m:t>
                        </m:r>
                      </m:sub>
                    </m:sSub>
                  </m:oMath>
                </a14:m>
                <a:r>
                  <a:rPr lang="ru-RU" sz="1600" dirty="0">
                    <a:latin typeface="+mj-lt"/>
                  </a:rPr>
                  <a:t> = </a:t>
                </a:r>
                <a:r>
                  <a:rPr lang="en-US" sz="1600" dirty="0">
                    <a:latin typeface="+mj-lt"/>
                  </a:rPr>
                  <a:t>4</a:t>
                </a:r>
                <a: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1600" baseline="-25000" dirty="0"/>
                  <a:t>c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600" baseline="-25000" dirty="0"/>
                  <a:t>потока</a:t>
                </a:r>
                <a:r>
                  <a:rPr lang="en-US" sz="1600" dirty="0">
                    <a:latin typeface="+mj-lt"/>
                  </a:rPr>
                  <a:t> </a:t>
                </a:r>
                <a:endParaRPr lang="ru-RU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43" name="Прямоугольник 2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652" y="3681082"/>
                <a:ext cx="6243528" cy="360612"/>
              </a:xfrm>
              <a:prstGeom prst="rect">
                <a:avLst/>
              </a:prstGeom>
              <a:blipFill>
                <a:blip r:embed="rId11"/>
                <a:stretch>
                  <a:fillRect l="-488" t="-6780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Прямоугольник 249"/>
              <p:cNvSpPr/>
              <p:nvPr/>
            </p:nvSpPr>
            <p:spPr>
              <a:xfrm>
                <a:off x="1292652" y="6136113"/>
                <a:ext cx="93969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+mj-lt"/>
                  </a:rPr>
                  <a:t>Потенциальное увеличение отношения с/ш при пространственной разнесенной передаче 2</a:t>
                </a:r>
                <a:r>
                  <a:rPr lang="en-US" sz="1600" dirty="0">
                    <a:latin typeface="+mj-lt"/>
                  </a:rPr>
                  <a:t>T</a:t>
                </a:r>
                <a:r>
                  <a:rPr lang="ru-RU" sz="1600" dirty="0">
                    <a:latin typeface="+mj-lt"/>
                  </a:rPr>
                  <a:t>1</a:t>
                </a:r>
                <a:r>
                  <a:rPr lang="en-US" sz="1600" dirty="0">
                    <a:latin typeface="+mj-lt"/>
                  </a:rPr>
                  <a:t>R</a:t>
                </a:r>
                <a:r>
                  <a:rPr lang="ru-RU" sz="1600" dirty="0">
                    <a:latin typeface="+mj-lt"/>
                  </a:rPr>
                  <a:t> в 2 раза: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/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с потока</m:t>
                        </m:r>
                      </m:sub>
                    </m:sSub>
                  </m:oMath>
                </a14:m>
                <a:r>
                  <a:rPr lang="ru-RU" sz="1600" dirty="0">
                    <a:latin typeface="+mj-lt"/>
                  </a:rPr>
                  <a:t>/</a:t>
                </a:r>
                <a:r>
                  <a:rPr lang="en-US" sz="1600" dirty="0"/>
                  <a:t>2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· 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ш потока</m:t>
                        </m:r>
                      </m:sub>
                    </m:sSub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с потока</m:t>
                        </m:r>
                      </m:sub>
                    </m:sSub>
                  </m:oMath>
                </a14:m>
                <a:r>
                  <a:rPr lang="ru-RU" sz="16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ш потока</m:t>
                        </m:r>
                      </m:sub>
                    </m:sSub>
                  </m:oMath>
                </a14:m>
                <a:r>
                  <a:rPr lang="ru-RU" sz="1600" dirty="0">
                    <a:latin typeface="+mj-lt"/>
                  </a:rPr>
                  <a:t> или </a:t>
                </a:r>
                <a:r>
                  <a:rPr lang="ru-RU" sz="1600" b="1" dirty="0">
                    <a:latin typeface="+mj-lt"/>
                  </a:rPr>
                  <a:t>10</a:t>
                </a:r>
                <a:r>
                  <a:rPr lang="en-US" sz="1600" b="1" dirty="0">
                    <a:latin typeface="+mj-lt"/>
                  </a:rPr>
                  <a:t>lg2</a:t>
                </a:r>
                <a:r>
                  <a:rPr lang="ru-RU" sz="1600" b="1" dirty="0">
                    <a:latin typeface="+mj-lt"/>
                  </a:rPr>
                  <a:t> </a:t>
                </a:r>
                <a:r>
                  <a:rPr lang="en-US" sz="1600" b="1" dirty="0">
                    <a:latin typeface="+mj-lt"/>
                  </a:rPr>
                  <a:t>=</a:t>
                </a:r>
                <a:r>
                  <a:rPr lang="ru-RU" sz="1600" b="1" dirty="0">
                    <a:latin typeface="+mj-lt"/>
                  </a:rPr>
                  <a:t> </a:t>
                </a:r>
                <a:r>
                  <a:rPr lang="en-US" sz="1600" b="1" dirty="0">
                    <a:solidFill>
                      <a:srgbClr val="C00000"/>
                    </a:solidFill>
                    <a:latin typeface="+mj-lt"/>
                  </a:rPr>
                  <a:t>3 </a:t>
                </a:r>
                <a:r>
                  <a:rPr lang="ru-RU" sz="1600" b="1" dirty="0">
                    <a:solidFill>
                      <a:srgbClr val="C00000"/>
                    </a:solidFill>
                    <a:latin typeface="+mj-lt"/>
                  </a:rPr>
                  <a:t>дБ</a:t>
                </a:r>
              </a:p>
            </p:txBody>
          </p:sp>
        </mc:Choice>
        <mc:Fallback xmlns="">
          <p:sp>
            <p:nvSpPr>
              <p:cNvPr id="250" name="Прямоугольник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652" y="6136113"/>
                <a:ext cx="9396911" cy="584775"/>
              </a:xfrm>
              <a:prstGeom prst="rect">
                <a:avLst/>
              </a:prstGeom>
              <a:blipFill>
                <a:blip r:embed="rId12"/>
                <a:stretch>
                  <a:fillRect l="-324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11410" y="1034181"/>
                <a:ext cx="22208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𝑮𝒂𝒊𝒏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𝒅𝑩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𝐥𝐨𝐠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𝑵𝒕𝒙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0" y="1034181"/>
                <a:ext cx="2220864" cy="246221"/>
              </a:xfrm>
              <a:prstGeom prst="rect">
                <a:avLst/>
              </a:prstGeom>
              <a:blipFill>
                <a:blip r:embed="rId13"/>
                <a:stretch>
                  <a:fillRect l="-1923" r="-2747" b="-3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8812211" y="3263748"/>
            <a:ext cx="303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Примем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=k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P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s0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s1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600" baseline="-25000" dirty="0">
                <a:latin typeface="+mj-lt"/>
              </a:rPr>
              <a:t>c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aseline="-25000" dirty="0">
                <a:latin typeface="+mj-lt"/>
              </a:rPr>
              <a:t>потока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1292652" y="4016138"/>
                <a:ext cx="6243528" cy="36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+mj-lt"/>
                  </a:rPr>
                  <a:t>Сложение</a:t>
                </a:r>
                <a:r>
                  <a:rPr lang="en-US" sz="1600" dirty="0">
                    <a:latin typeface="+mj-lt"/>
                  </a:rPr>
                  <a:t> </a:t>
                </a:r>
                <a:r>
                  <a:rPr lang="ru-RU" sz="1600" dirty="0">
                    <a:latin typeface="+mj-lt"/>
                  </a:rPr>
                  <a:t>сигналов в противофазе</a:t>
                </a:r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и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16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 прм</m:t>
                        </m:r>
                      </m:sub>
                    </m:sSub>
                  </m:oMath>
                </a14:m>
                <a:r>
                  <a:rPr lang="ru-RU" sz="1600" dirty="0">
                    <a:latin typeface="+mj-lt"/>
                  </a:rPr>
                  <a:t> = 0</a:t>
                </a: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652" y="4016138"/>
                <a:ext cx="6243528" cy="360612"/>
              </a:xfrm>
              <a:prstGeom prst="rect">
                <a:avLst/>
              </a:prstGeom>
              <a:blipFill>
                <a:blip r:embed="rId14"/>
                <a:stretch>
                  <a:fillRect l="-488" t="-3390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867390" y="3922139"/>
            <a:ext cx="3341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корреляционная функция сигналов</a:t>
            </a:r>
          </a:p>
        </p:txBody>
      </p:sp>
      <p:sp>
        <p:nvSpPr>
          <p:cNvPr id="55" name="Овал 54"/>
          <p:cNvSpPr/>
          <p:nvPr/>
        </p:nvSpPr>
        <p:spPr>
          <a:xfrm>
            <a:off x="6193905" y="5078965"/>
            <a:ext cx="191655" cy="51293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>
            <a:endCxn id="55" idx="5"/>
          </p:cNvCxnSpPr>
          <p:nvPr/>
        </p:nvCxnSpPr>
        <p:spPr>
          <a:xfrm flipH="1" flipV="1">
            <a:off x="6357493" y="5516784"/>
            <a:ext cx="295720" cy="157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11476098" y="6141728"/>
            <a:ext cx="393516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562" y="79131"/>
            <a:ext cx="11570676" cy="85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60584" y="105507"/>
            <a:ext cx="8461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Канал связи с множественными входами и выходами (</a:t>
            </a:r>
            <a:r>
              <a:rPr lang="en-US" sz="2400" b="1" dirty="0">
                <a:latin typeface="+mj-lt"/>
              </a:rPr>
              <a:t>MIMO</a:t>
            </a:r>
            <a:r>
              <a:rPr lang="ru-RU" sz="2400" b="1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.</a:t>
            </a:r>
          </a:p>
          <a:p>
            <a:r>
              <a:rPr lang="ru-RU" sz="2000" b="1" dirty="0">
                <a:latin typeface="+mj-lt"/>
              </a:rPr>
              <a:t>Пространственное мультиплексирование</a:t>
            </a:r>
            <a:r>
              <a:rPr lang="en-US" sz="2000" b="1" dirty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(</a:t>
            </a:r>
            <a:r>
              <a:rPr lang="en-US" sz="2000" b="1" dirty="0">
                <a:latin typeface="+mj-lt"/>
              </a:rPr>
              <a:t>SM)</a:t>
            </a:r>
            <a:r>
              <a:rPr lang="ru-RU" sz="2000" b="1" dirty="0">
                <a:latin typeface="+mj-lt"/>
              </a:rPr>
              <a:t> в </a:t>
            </a:r>
            <a:r>
              <a:rPr lang="en-US" sz="2000" b="1" dirty="0">
                <a:latin typeface="+mj-lt"/>
              </a:rPr>
              <a:t>NR</a:t>
            </a:r>
            <a:r>
              <a:rPr lang="ru-RU" sz="2000" b="1" dirty="0">
                <a:latin typeface="+mj-lt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60582" y="1033131"/>
            <a:ext cx="1046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Выборочные примеры прекодинга </a:t>
            </a:r>
            <a:r>
              <a:rPr lang="en-US" sz="1600" dirty="0">
                <a:latin typeface="+mj-lt"/>
              </a:rPr>
              <a:t>MIMO</a:t>
            </a:r>
            <a:r>
              <a:rPr lang="ru-RU" sz="1600" dirty="0">
                <a:latin typeface="+mj-lt"/>
              </a:rPr>
              <a:t> в </a:t>
            </a:r>
            <a:r>
              <a:rPr lang="en-US" sz="1600" dirty="0">
                <a:latin typeface="+mj-lt"/>
              </a:rPr>
              <a:t>NR </a:t>
            </a:r>
            <a:r>
              <a:rPr lang="ru-RU" sz="1600" dirty="0">
                <a:latin typeface="+mj-lt"/>
              </a:rPr>
              <a:t>при пространственном мультиплексировании  4</a:t>
            </a:r>
            <a:r>
              <a:rPr lang="en-US" sz="1600" dirty="0">
                <a:latin typeface="+mj-lt"/>
              </a:rPr>
              <a:t>T2R</a:t>
            </a:r>
            <a:r>
              <a:rPr lang="ru-RU" sz="1600" dirty="0">
                <a:latin typeface="+mj-lt"/>
              </a:rPr>
              <a:t>, 4</a:t>
            </a:r>
            <a:r>
              <a:rPr lang="en-US" sz="1600" dirty="0">
                <a:latin typeface="+mj-lt"/>
              </a:rPr>
              <a:t>T4R</a:t>
            </a:r>
            <a:r>
              <a:rPr lang="ru-RU" sz="1600" dirty="0">
                <a:latin typeface="+mj-lt"/>
              </a:rPr>
              <a:t> </a:t>
            </a:r>
          </a:p>
          <a:p>
            <a:r>
              <a:rPr lang="en-US" sz="1600" dirty="0">
                <a:latin typeface="+mj-lt"/>
              </a:rPr>
              <a:t> </a:t>
            </a:r>
            <a:endParaRPr lang="ru-RU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1654" y="1844380"/>
                <a:ext cx="4784708" cy="1327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54" y="1844380"/>
                <a:ext cx="4784708" cy="1327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2703633" y="3706951"/>
            <a:ext cx="731974" cy="2074805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269878" y="4208412"/>
            <a:ext cx="4337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62419" y="4021144"/>
                <a:ext cx="6942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19" y="4021144"/>
                <a:ext cx="694293" cy="338554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3434855" y="3742167"/>
            <a:ext cx="327779" cy="153979"/>
            <a:chOff x="9083021" y="1695036"/>
            <a:chExt cx="327779" cy="153979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Равнобедренный треугольник 38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34855" y="4329666"/>
            <a:ext cx="327779" cy="153979"/>
            <a:chOff x="9083021" y="1695036"/>
            <a:chExt cx="327779" cy="153979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Равнобедренный треугольник 42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729113" y="3478335"/>
                <a:ext cx="867930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13" y="3478335"/>
                <a:ext cx="867930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762555" y="4048070"/>
                <a:ext cx="867930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555" y="4048070"/>
                <a:ext cx="867930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4275573" y="6558846"/>
                <a:ext cx="3663704" cy="283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+mj-lt"/>
                  </a:rPr>
                  <a:t>Справка: формула Эйлера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𝑗𝑥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𝑗𝑠𝑖𝑛𝑥</m:t>
                    </m:r>
                  </m:oMath>
                </a14:m>
                <a:endParaRPr lang="ru-RU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573" y="6558846"/>
                <a:ext cx="3663704" cy="283026"/>
              </a:xfrm>
              <a:prstGeom prst="rect">
                <a:avLst/>
              </a:prstGeom>
              <a:blipFill>
                <a:blip r:embed="rId7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/>
          <p:cNvCxnSpPr/>
          <p:nvPr/>
        </p:nvCxnSpPr>
        <p:spPr>
          <a:xfrm>
            <a:off x="2269878" y="5218062"/>
            <a:ext cx="4337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636649" y="5034295"/>
                <a:ext cx="6942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649" y="5034295"/>
                <a:ext cx="694293" cy="338554"/>
              </a:xfrm>
              <a:prstGeom prst="rect">
                <a:avLst/>
              </a:prstGeom>
              <a:blipFill>
                <a:blip r:embed="rId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Группа 46"/>
          <p:cNvGrpSpPr/>
          <p:nvPr/>
        </p:nvGrpSpPr>
        <p:grpSpPr>
          <a:xfrm>
            <a:off x="3434855" y="4874856"/>
            <a:ext cx="327779" cy="153979"/>
            <a:chOff x="9083021" y="1695036"/>
            <a:chExt cx="327779" cy="153979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Равнобедренный треугольник 56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434855" y="5462355"/>
            <a:ext cx="327779" cy="153979"/>
            <a:chOff x="9083021" y="1695036"/>
            <a:chExt cx="327779" cy="153979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Равнобедренный треугольник 70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3729113" y="4611024"/>
                <a:ext cx="1246559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13" y="4611024"/>
                <a:ext cx="1246559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3762555" y="5180759"/>
                <a:ext cx="1333891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555" y="5180759"/>
                <a:ext cx="1333891" cy="553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394350" y="1834396"/>
                <a:ext cx="4594399" cy="1214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50" y="1834396"/>
                <a:ext cx="4594399" cy="12148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Прямоугольник 77"/>
          <p:cNvSpPr/>
          <p:nvPr/>
        </p:nvSpPr>
        <p:spPr>
          <a:xfrm>
            <a:off x="8399583" y="3659311"/>
            <a:ext cx="731974" cy="2074805"/>
          </a:xfrm>
          <a:prstGeom prst="rect">
            <a:avLst/>
          </a:prstGeom>
          <a:solidFill>
            <a:srgbClr val="DEDED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7955598" y="4004275"/>
            <a:ext cx="4337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7348139" y="3817007"/>
                <a:ext cx="6942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139" y="3817007"/>
                <a:ext cx="694293" cy="338554"/>
              </a:xfrm>
              <a:prstGeom prst="rect">
                <a:avLst/>
              </a:prstGeom>
              <a:blipFill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Группа 80"/>
          <p:cNvGrpSpPr/>
          <p:nvPr/>
        </p:nvGrpSpPr>
        <p:grpSpPr>
          <a:xfrm>
            <a:off x="9130805" y="3694527"/>
            <a:ext cx="327779" cy="153979"/>
            <a:chOff x="9083021" y="1695036"/>
            <a:chExt cx="327779" cy="153979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Равнобедренный треугольник 83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9130805" y="4282026"/>
            <a:ext cx="327779" cy="153979"/>
            <a:chOff x="9083021" y="1695036"/>
            <a:chExt cx="327779" cy="153979"/>
          </a:xfrm>
        </p:grpSpPr>
        <p:cxnSp>
          <p:nvCxnSpPr>
            <p:cNvPr id="86" name="Прямая соединительная линия 85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Равнобедренный треугольник 87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9425063" y="3430695"/>
                <a:ext cx="867930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063" y="3430695"/>
                <a:ext cx="867930" cy="5533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9440749" y="4000430"/>
                <a:ext cx="867930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749" y="4000430"/>
                <a:ext cx="867930" cy="5533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Прямая со стрелкой 90"/>
          <p:cNvCxnSpPr/>
          <p:nvPr/>
        </p:nvCxnSpPr>
        <p:spPr>
          <a:xfrm>
            <a:off x="7948149" y="4463002"/>
            <a:ext cx="4337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7314920" y="4279235"/>
                <a:ext cx="6942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920" y="4279235"/>
                <a:ext cx="694293" cy="338554"/>
              </a:xfrm>
              <a:prstGeom prst="rect">
                <a:avLst/>
              </a:prstGeom>
              <a:blipFill>
                <a:blip r:embed="rId15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Группа 92"/>
          <p:cNvGrpSpPr/>
          <p:nvPr/>
        </p:nvGrpSpPr>
        <p:grpSpPr>
          <a:xfrm>
            <a:off x="9130805" y="4827216"/>
            <a:ext cx="327779" cy="153979"/>
            <a:chOff x="9083021" y="1695036"/>
            <a:chExt cx="327779" cy="153979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Равнобедренный треугольник 95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9130805" y="5414715"/>
            <a:ext cx="327779" cy="153979"/>
            <a:chOff x="9083021" y="1695036"/>
            <a:chExt cx="327779" cy="153979"/>
          </a:xfrm>
        </p:grpSpPr>
        <p:cxnSp>
          <p:nvCxnSpPr>
            <p:cNvPr id="98" name="Прямая соединительная линия 97"/>
            <p:cNvCxnSpPr/>
            <p:nvPr/>
          </p:nvCxnSpPr>
          <p:spPr>
            <a:xfrm>
              <a:off x="9344085" y="1785821"/>
              <a:ext cx="40" cy="63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flipH="1">
              <a:off x="9083021" y="1846634"/>
              <a:ext cx="261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Равнобедренный треугольник 99"/>
            <p:cNvSpPr/>
            <p:nvPr/>
          </p:nvSpPr>
          <p:spPr>
            <a:xfrm rot="10800000">
              <a:off x="9277450" y="1695036"/>
              <a:ext cx="133350" cy="104775"/>
            </a:xfrm>
            <a:prstGeom prst="triangle">
              <a:avLst/>
            </a:prstGeom>
            <a:solidFill>
              <a:srgbClr val="DEDED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9425063" y="4563384"/>
                <a:ext cx="84228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063" y="4563384"/>
                <a:ext cx="842282" cy="55335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9458505" y="5133119"/>
                <a:ext cx="84228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505" y="5133119"/>
                <a:ext cx="842282" cy="5533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Прямая со стрелкой 102"/>
          <p:cNvCxnSpPr/>
          <p:nvPr/>
        </p:nvCxnSpPr>
        <p:spPr>
          <a:xfrm>
            <a:off x="7965615" y="4877401"/>
            <a:ext cx="4337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7358156" y="4690133"/>
                <a:ext cx="6942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156" y="4690133"/>
                <a:ext cx="694293" cy="338554"/>
              </a:xfrm>
              <a:prstGeom prst="rect">
                <a:avLst/>
              </a:prstGeom>
              <a:blipFill>
                <a:blip r:embed="rId1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Прямая со стрелкой 104"/>
          <p:cNvCxnSpPr/>
          <p:nvPr/>
        </p:nvCxnSpPr>
        <p:spPr>
          <a:xfrm>
            <a:off x="7958166" y="5336128"/>
            <a:ext cx="4337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7324937" y="5152361"/>
                <a:ext cx="6942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937" y="5152361"/>
                <a:ext cx="694293" cy="338554"/>
              </a:xfrm>
              <a:prstGeom prst="rect">
                <a:avLst/>
              </a:prstGeom>
              <a:blipFill>
                <a:blip r:embed="rId1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1517019" y="5686476"/>
            <a:ext cx="115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Два потока данных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315301" y="5740186"/>
            <a:ext cx="176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Четыре пространственных потока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128086" y="5715127"/>
            <a:ext cx="115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Четыре потока данных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846837" y="5709929"/>
            <a:ext cx="176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Четыре пространственных потока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476098" y="6141728"/>
            <a:ext cx="393516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2221B16-AC26-47A5-B139-A48F8423B7BE}" type="slidenum">
              <a:rPr lang="en-US" sz="1400" dirty="0">
                <a:solidFill>
                  <a:schemeClr val="tx1"/>
                </a:solidFill>
              </a:rPr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06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4141</Words>
  <Application>Microsoft Office PowerPoint</Application>
  <PresentationFormat>Широкоэкранный</PresentationFormat>
  <Paragraphs>898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SimSun</vt:lpstr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"Основа Телеком"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Терентьев Сергей Васильевич</dc:creator>
  <cp:lastModifiedBy>Sergey Terentyev</cp:lastModifiedBy>
  <cp:revision>212</cp:revision>
  <dcterms:created xsi:type="dcterms:W3CDTF">2019-06-06T08:36:56Z</dcterms:created>
  <dcterms:modified xsi:type="dcterms:W3CDTF">2021-02-24T10:40:01Z</dcterms:modified>
</cp:coreProperties>
</file>