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9D1B-1943-4505-9F83-49BD703CF2A9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4B8A0-A6C7-44D7-8B23-8AAC9F103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1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B8A0-A6C7-44D7-8B23-8AAC9F103C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5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B8A0-A6C7-44D7-8B23-8AAC9F103C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8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732" y="1676242"/>
            <a:ext cx="10265607" cy="2387600"/>
          </a:xfrm>
        </p:spPr>
        <p:txBody>
          <a:bodyPr anchor="ctr" anchorCtr="0"/>
          <a:lstStyle>
            <a:lvl1pPr algn="ctr">
              <a:lnSpc>
                <a:spcPct val="100000"/>
              </a:lnSpc>
              <a:spcAft>
                <a:spcPts val="600"/>
              </a:spcAft>
              <a:defRPr sz="6000" b="1" i="0" baseline="0">
                <a:solidFill>
                  <a:srgbClr val="3B007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14" y="4151965"/>
            <a:ext cx="8178266" cy="146058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80" y="3878981"/>
            <a:ext cx="2083725" cy="20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D06A-4A74-4FAE-9C0F-8715FDC332C4}" type="datetime1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8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C14C-E0C3-4C64-B678-310FD99C3C76}" type="datetime1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8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9C1C-4EA5-4045-96DA-6785C86D15B3}" type="datetime1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4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11" y="239997"/>
            <a:ext cx="10515600" cy="714091"/>
          </a:xfrm>
        </p:spPr>
        <p:txBody>
          <a:bodyPr/>
          <a:lstStyle>
            <a:lvl1pPr>
              <a:defRPr b="1" i="0" cap="none" baseline="0">
                <a:solidFill>
                  <a:srgbClr val="3B007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811" y="1575693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B0076"/>
              </a:buClr>
              <a:defRPr baseline="0">
                <a:latin typeface="Calibri" panose="020F0502020204030204" pitchFamily="34" charset="0"/>
              </a:defRPr>
            </a:lvl1pPr>
            <a:lvl2pPr>
              <a:buClr>
                <a:srgbClr val="3B0076"/>
              </a:buClr>
              <a:defRPr baseline="0">
                <a:latin typeface="Calibri" panose="020F0502020204030204" pitchFamily="34" charset="0"/>
              </a:defRPr>
            </a:lvl2pPr>
            <a:lvl3pPr>
              <a:buClr>
                <a:srgbClr val="3B0076"/>
              </a:buClr>
              <a:defRPr baseline="0">
                <a:latin typeface="Calibri" panose="020F0502020204030204" pitchFamily="34" charset="0"/>
              </a:defRPr>
            </a:lvl3pPr>
            <a:lvl4pPr>
              <a:buClr>
                <a:srgbClr val="3B0076"/>
              </a:buClr>
              <a:defRPr baseline="0">
                <a:latin typeface="Calibri" panose="020F0502020204030204" pitchFamily="34" charset="0"/>
              </a:defRPr>
            </a:lvl4pPr>
            <a:lvl5pPr>
              <a:buClr>
                <a:srgbClr val="3B0076"/>
              </a:buCl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0D86-7A6A-406E-8D64-FF5CC5B1F6FD}" type="datetime1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6617" y="6356349"/>
            <a:ext cx="2743200" cy="365125"/>
          </a:xfrm>
        </p:spPr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308811" y="1127669"/>
            <a:ext cx="7718658" cy="5806"/>
          </a:xfrm>
          <a:prstGeom prst="line">
            <a:avLst/>
          </a:prstGeom>
          <a:ln w="25400">
            <a:solidFill>
              <a:srgbClr val="3B0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2" y="152675"/>
            <a:ext cx="920015" cy="8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5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91F1-1CD6-4564-A536-ABC121CF36A7}" type="datetime1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08811" y="239997"/>
            <a:ext cx="10515600" cy="714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baseline="0">
                <a:solidFill>
                  <a:srgbClr val="3B00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08811" y="1127669"/>
            <a:ext cx="7718658" cy="5806"/>
          </a:xfrm>
          <a:prstGeom prst="line">
            <a:avLst/>
          </a:prstGeom>
          <a:ln w="25400">
            <a:solidFill>
              <a:srgbClr val="3B0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2" y="152675"/>
            <a:ext cx="920015" cy="8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120D-A36E-4BD6-B0F5-17BDB56BA00D}" type="datetime1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457200" indent="-457200">
              <a:buClr>
                <a:srgbClr val="3B0076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rgbClr val="3B0076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rgbClr val="3B0076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rgbClr val="3B0076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rgbClr val="3B007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B0076"/>
              </a:buClr>
              <a:defRPr/>
            </a:lvl1pPr>
            <a:lvl2pPr>
              <a:buClr>
                <a:srgbClr val="3B0076"/>
              </a:buClr>
              <a:defRPr/>
            </a:lvl2pPr>
            <a:lvl3pPr>
              <a:buClr>
                <a:srgbClr val="3B0076"/>
              </a:buClr>
              <a:defRPr/>
            </a:lvl3pPr>
            <a:lvl4pPr>
              <a:buClr>
                <a:srgbClr val="3B0076"/>
              </a:buClr>
              <a:defRPr/>
            </a:lvl4pPr>
            <a:lvl5pPr>
              <a:buClr>
                <a:srgbClr val="3B0076"/>
              </a:buCl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7978-B439-499A-A609-85BE33B40D2B}" type="datetime1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8811" y="239997"/>
            <a:ext cx="10515600" cy="714091"/>
          </a:xfrm>
        </p:spPr>
        <p:txBody>
          <a:bodyPr/>
          <a:lstStyle>
            <a:lvl1pPr>
              <a:defRPr b="1" i="0" cap="none" baseline="0">
                <a:solidFill>
                  <a:srgbClr val="3B007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08811" y="1127669"/>
            <a:ext cx="7718658" cy="5806"/>
          </a:xfrm>
          <a:prstGeom prst="line">
            <a:avLst/>
          </a:prstGeom>
          <a:ln w="25400">
            <a:solidFill>
              <a:srgbClr val="3B0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02" y="152675"/>
            <a:ext cx="920015" cy="8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0E4B-8540-4397-A539-4F3FFF282C1E}" type="datetime1">
              <a:rPr lang="ru-RU" smtClean="0"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8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2783-2376-472F-8C45-C8B057290691}" type="datetime1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26E-FE1F-441C-BF11-3F93A95DD6BC}" type="datetime1">
              <a:rPr lang="ru-RU" smtClean="0"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1F4-AC9E-497F-8FD5-AF84FA6B5669}" type="datetime1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5615-5E00-444C-9F6B-181422B8946C}" type="datetime1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09DF-DA48-4947-B234-A20E18DE4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2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732" y="693019"/>
            <a:ext cx="10265607" cy="3370823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dirty="0"/>
              <a:t>Имитационное моделирование </a:t>
            </a:r>
            <a:r>
              <a:rPr lang="ru-RU" dirty="0" smtClean="0"/>
              <a:t>в исследовании </a:t>
            </a:r>
            <a:r>
              <a:rPr lang="ru-RU" dirty="0"/>
              <a:t>и </a:t>
            </a:r>
            <a:r>
              <a:rPr lang="ru-RU" dirty="0" smtClean="0"/>
              <a:t>разработке информационных систем</a:t>
            </a:r>
            <a:br>
              <a:rPr lang="ru-RU" dirty="0" smtClean="0"/>
            </a:br>
            <a:r>
              <a:rPr lang="ru-RU" sz="4400" dirty="0" smtClean="0"/>
              <a:t>Лекция 1</a:t>
            </a:r>
            <a:endParaRPr lang="ru-RU" sz="4400" b="1" dirty="0">
              <a:solidFill>
                <a:srgbClr val="3B007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1376" y="4458477"/>
            <a:ext cx="8178266" cy="1460581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dirty="0" smtClean="0"/>
              <a:t>Кафедра </a:t>
            </a:r>
            <a:r>
              <a:rPr lang="ru-RU" dirty="0"/>
              <a:t>АСВК, </a:t>
            </a:r>
          </a:p>
          <a:p>
            <a:pPr algn="r">
              <a:lnSpc>
                <a:spcPct val="80000"/>
              </a:lnSpc>
            </a:pPr>
            <a:r>
              <a:rPr lang="ru-RU" dirty="0"/>
              <a:t>лаборатория Вычислительных комплексов</a:t>
            </a:r>
          </a:p>
          <a:p>
            <a:pPr algn="r">
              <a:lnSpc>
                <a:spcPct val="80000"/>
              </a:lnSpc>
            </a:pPr>
            <a:r>
              <a:rPr lang="ru-RU" dirty="0" err="1"/>
              <a:t>с.н.с</a:t>
            </a:r>
            <a:r>
              <a:rPr lang="ru-RU" dirty="0"/>
              <a:t>. </a:t>
            </a:r>
            <a:r>
              <a:rPr lang="ru-RU" dirty="0" err="1"/>
              <a:t>Бахмуров</a:t>
            </a:r>
            <a:r>
              <a:rPr lang="ru-RU" dirty="0"/>
              <a:t> Анатолий </a:t>
            </a:r>
            <a:r>
              <a:rPr lang="ru-RU" dirty="0" smtClean="0"/>
              <a:t>Геннадьевич</a:t>
            </a:r>
            <a:endParaRPr lang="en-US" sz="4300" dirty="0" smtClean="0"/>
          </a:p>
        </p:txBody>
      </p:sp>
    </p:spTree>
    <p:extLst>
      <p:ext uri="{BB962C8B-B14F-4D97-AF65-F5344CB8AC3E}">
        <p14:creationId xmlns:p14="http://schemas.microsoft.com/office/powerpoint/2010/main" val="5998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58" y="239997"/>
            <a:ext cx="10515600" cy="857283"/>
          </a:xfrm>
        </p:spPr>
        <p:txBody>
          <a:bodyPr/>
          <a:lstStyle/>
          <a:p>
            <a:r>
              <a:rPr lang="ru-RU" sz="4800" dirty="0" smtClean="0"/>
              <a:t>Формальные сведения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12558" y="1402438"/>
            <a:ext cx="10515600" cy="3602699"/>
          </a:xfrm>
        </p:spPr>
        <p:txBody>
          <a:bodyPr/>
          <a:lstStyle/>
          <a:p>
            <a:r>
              <a:rPr lang="ru-RU" sz="3400" dirty="0" smtClean="0"/>
              <a:t>Обязательный спецкурс для 3 курса АСВК</a:t>
            </a:r>
          </a:p>
          <a:p>
            <a:r>
              <a:rPr lang="ru-RU" sz="3400" dirty="0" smtClean="0"/>
              <a:t>72 часа – лекции и самостоятельная работа</a:t>
            </a:r>
          </a:p>
          <a:p>
            <a:r>
              <a:rPr lang="ru-RU" sz="3400" dirty="0" smtClean="0"/>
              <a:t>3 практических задания, контрольная работа</a:t>
            </a:r>
          </a:p>
          <a:p>
            <a:r>
              <a:rPr lang="ru-RU" sz="3400" dirty="0" smtClean="0"/>
              <a:t>Устный экзамен</a:t>
            </a:r>
          </a:p>
          <a:p>
            <a:r>
              <a:rPr lang="ru-RU" sz="3400" dirty="0" smtClean="0"/>
              <a:t>Возможна досрочная сдача</a:t>
            </a:r>
          </a:p>
          <a:p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0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части </a:t>
            </a:r>
            <a:r>
              <a:rPr lang="ru-RU" dirty="0" smtClean="0"/>
              <a:t>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933" y="155644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ru-RU" sz="3200" dirty="0" smtClean="0">
                <a:latin typeface="+mn-lt"/>
              </a:rPr>
              <a:t>Информационные системы (ИС) как объект разработки и исследования</a:t>
            </a:r>
            <a:endParaRPr lang="en-US" sz="3200" dirty="0" smtClean="0">
              <a:latin typeface="+mn-lt"/>
            </a:endParaRP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ru-RU" sz="3200" dirty="0" smtClean="0">
                <a:latin typeface="+mn-lt"/>
              </a:rPr>
              <a:t>Получение характеристик ИС методом наблюдения за их работой</a:t>
            </a: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ru-RU" sz="3200" dirty="0" smtClean="0">
                <a:latin typeface="+mn-lt"/>
              </a:rPr>
              <a:t>Получение характеристик ИС методами моделирования, в том числе имитационного</a:t>
            </a:r>
          </a:p>
          <a:p>
            <a:pPr marL="514350" indent="-514350">
              <a:buFont typeface="Tahoma" panose="020B0604030504040204" pitchFamily="34" charset="0"/>
              <a:buAutoNum type="arabicPeriod"/>
            </a:pPr>
            <a:r>
              <a:rPr lang="ru-RU" sz="3200" dirty="0" smtClean="0">
                <a:latin typeface="+mn-lt"/>
              </a:rPr>
              <a:t>Детальное моделирование аппаратных средств ИС. Переход от модели к реализации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Бахмуров А.Г.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09DF-DA48-4947-B234-A20E18DE422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245</TotalTime>
  <Words>97</Words>
  <Application>Microsoft Office PowerPoint</Application>
  <PresentationFormat>Широкоэкранный</PresentationFormat>
  <Paragraphs>21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Тема Office</vt:lpstr>
      <vt:lpstr>Имитационное моделирование в исследовании и разработке информационных систем Лекция 1</vt:lpstr>
      <vt:lpstr>Формальные сведения</vt:lpstr>
      <vt:lpstr>Основные части курса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Верижникова Елена</dc:creator>
  <cp:lastModifiedBy>Верижникова Елена</cp:lastModifiedBy>
  <cp:revision>9</cp:revision>
  <dcterms:created xsi:type="dcterms:W3CDTF">2018-09-11T08:51:59Z</dcterms:created>
  <dcterms:modified xsi:type="dcterms:W3CDTF">2018-09-11T12:59:13Z</dcterms:modified>
</cp:coreProperties>
</file>